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Code Pro Bold" charset="1" panose="00000800000000000000"/>
      <p:regular r:id="rId46"/>
    </p:embeddedFont>
    <p:embeddedFont>
      <p:font typeface="Codec Pro Bold" charset="1" panose="00000600000000000000"/>
      <p:regular r:id="rId47"/>
    </p:embeddedFont>
    <p:embeddedFont>
      <p:font typeface="Codec Pro" charset="1" panose="00000500000000000000"/>
      <p:regular r:id="rId48"/>
    </p:embeddedFont>
    <p:embeddedFont>
      <p:font typeface="Montserrat Bold" charset="1" panose="00000800000000000000"/>
      <p:regular r:id="rId49"/>
    </p:embeddedFont>
    <p:embeddedFont>
      <p:font typeface="Code Pro" charset="1" panose="00000500000000000000"/>
      <p:regular r:id="rId50"/>
    </p:embeddedFont>
    <p:embeddedFont>
      <p:font typeface="Codec Pro Light" charset="1" panose="00000300000000000000"/>
      <p:regular r:id="rId51"/>
    </p:embeddedFont>
    <p:embeddedFont>
      <p:font typeface="Garet Bold" charset="1" panose="00000000000000000000"/>
      <p:regular r:id="rId52"/>
    </p:embeddedFont>
    <p:embeddedFont>
      <p:font typeface="IBM Plex Sans Condensed Bold" charset="1" panose="020B0806050203000203"/>
      <p:regular r:id="rId53"/>
    </p:embeddedFont>
    <p:embeddedFont>
      <p:font typeface="IBM Plex Sans Condensed" charset="1" panose="020B05060502030002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https://rakamin-lms.s3.ap-southeast-1.amazonaws.com/vix-assets/idx-partners/loan_data_2007_2014.csv"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https://github.com/novanrw1611/credit-risk-analysis" TargetMode="External" Type="http://schemas.openxmlformats.org/officeDocument/2006/relationships/hyperlink"/><Relationship Id="rId5" Target="../media/image16.png" Type="http://schemas.openxmlformats.org/officeDocument/2006/relationships/image"/><Relationship Id="rId6" Target="../media/image1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8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novanrw1611/" TargetMode="External" Type="http://schemas.openxmlformats.org/officeDocument/2006/relationships/hyperlink"/><Relationship Id="rId11" Target="https://www.linkedin.com/in/novan-rizki-wicaksono16/" TargetMode="External" Type="http://schemas.openxmlformats.org/officeDocument/2006/relationships/hyperlink"/><Relationship Id="rId2" Target="../media/image90.png" Type="http://schemas.openxmlformats.org/officeDocument/2006/relationships/image"/><Relationship Id="rId3" Target="../media/image91.jpe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5.png" Type="http://schemas.openxmlformats.org/officeDocument/2006/relationships/image"/><Relationship Id="rId7" Target="../media/image94.pn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91973" y="-629816"/>
            <a:ext cx="16561402" cy="11546632"/>
            <a:chOff x="0" y="0"/>
            <a:chExt cx="582902" cy="406400"/>
          </a:xfrm>
        </p:grpSpPr>
        <p:sp>
          <p:nvSpPr>
            <p:cNvPr name="Freeform 3" id="3"/>
            <p:cNvSpPr/>
            <p:nvPr/>
          </p:nvSpPr>
          <p:spPr>
            <a:xfrm flipH="false" flipV="false" rot="0">
              <a:off x="0" y="0"/>
              <a:ext cx="582902" cy="406400"/>
            </a:xfrm>
            <a:custGeom>
              <a:avLst/>
              <a:gdLst/>
              <a:ahLst/>
              <a:cxnLst/>
              <a:rect r="r" b="b" t="t" l="l"/>
              <a:pathLst>
                <a:path h="406400" w="582902">
                  <a:moveTo>
                    <a:pt x="0" y="0"/>
                  </a:moveTo>
                  <a:lnTo>
                    <a:pt x="379702" y="0"/>
                  </a:lnTo>
                  <a:lnTo>
                    <a:pt x="582902" y="203200"/>
                  </a:lnTo>
                  <a:lnTo>
                    <a:pt x="379702"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4" id="4"/>
            <p:cNvSpPr txBox="true"/>
            <p:nvPr/>
          </p:nvSpPr>
          <p:spPr>
            <a:xfrm>
              <a:off x="177800" y="-47625"/>
              <a:ext cx="328902"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816255" y="-629816"/>
            <a:ext cx="14886090" cy="11546632"/>
            <a:chOff x="0" y="0"/>
            <a:chExt cx="523937" cy="406400"/>
          </a:xfrm>
        </p:grpSpPr>
        <p:sp>
          <p:nvSpPr>
            <p:cNvPr name="Freeform 6" id="6"/>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7" id="7"/>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2084865" y="-629816"/>
            <a:ext cx="14886090" cy="11546632"/>
            <a:chOff x="0" y="0"/>
            <a:chExt cx="523937" cy="406400"/>
          </a:xfrm>
        </p:grpSpPr>
        <p:sp>
          <p:nvSpPr>
            <p:cNvPr name="Freeform 9" id="9"/>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10" id="10"/>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6791973" y="871740"/>
            <a:ext cx="11717522" cy="8543520"/>
            <a:chOff x="0" y="0"/>
            <a:chExt cx="557382" cy="406400"/>
          </a:xfrm>
        </p:grpSpPr>
        <p:sp>
          <p:nvSpPr>
            <p:cNvPr name="Freeform 12" id="12"/>
            <p:cNvSpPr/>
            <p:nvPr/>
          </p:nvSpPr>
          <p:spPr>
            <a:xfrm flipH="false" flipV="false" rot="0">
              <a:off x="15351" y="0"/>
              <a:ext cx="530536" cy="406400"/>
            </a:xfrm>
            <a:custGeom>
              <a:avLst/>
              <a:gdLst/>
              <a:ahLst/>
              <a:cxnLst/>
              <a:rect r="r" b="b" t="t" l="l"/>
              <a:pathLst>
                <a:path h="406400" w="530536">
                  <a:moveTo>
                    <a:pt x="12399" y="0"/>
                  </a:moveTo>
                  <a:lnTo>
                    <a:pt x="311081" y="0"/>
                  </a:lnTo>
                  <a:cubicBezTo>
                    <a:pt x="328849" y="0"/>
                    <a:pt x="345889" y="7058"/>
                    <a:pt x="358453" y="19622"/>
                  </a:cubicBezTo>
                  <a:lnTo>
                    <a:pt x="522408" y="183578"/>
                  </a:lnTo>
                  <a:cubicBezTo>
                    <a:pt x="527613" y="188782"/>
                    <a:pt x="530536" y="195840"/>
                    <a:pt x="530536" y="203200"/>
                  </a:cubicBezTo>
                  <a:cubicBezTo>
                    <a:pt x="530536" y="210560"/>
                    <a:pt x="527613" y="217618"/>
                    <a:pt x="522408" y="222822"/>
                  </a:cubicBezTo>
                  <a:lnTo>
                    <a:pt x="358453" y="386778"/>
                  </a:lnTo>
                  <a:cubicBezTo>
                    <a:pt x="345889" y="399342"/>
                    <a:pt x="328849" y="406400"/>
                    <a:pt x="311081" y="406400"/>
                  </a:cubicBezTo>
                  <a:lnTo>
                    <a:pt x="12399" y="406400"/>
                  </a:lnTo>
                  <a:cubicBezTo>
                    <a:pt x="7750" y="406400"/>
                    <a:pt x="3559" y="403599"/>
                    <a:pt x="1780" y="399304"/>
                  </a:cubicBezTo>
                  <a:cubicBezTo>
                    <a:pt x="0" y="395009"/>
                    <a:pt x="984" y="390065"/>
                    <a:pt x="4271" y="386778"/>
                  </a:cubicBezTo>
                  <a:lnTo>
                    <a:pt x="168227" y="222822"/>
                  </a:lnTo>
                  <a:cubicBezTo>
                    <a:pt x="173431" y="217618"/>
                    <a:pt x="176355" y="210560"/>
                    <a:pt x="176355" y="203200"/>
                  </a:cubicBezTo>
                  <a:cubicBezTo>
                    <a:pt x="176355" y="195840"/>
                    <a:pt x="173431" y="188782"/>
                    <a:pt x="168227" y="183578"/>
                  </a:cubicBezTo>
                  <a:lnTo>
                    <a:pt x="4271" y="19622"/>
                  </a:lnTo>
                  <a:cubicBezTo>
                    <a:pt x="984" y="16335"/>
                    <a:pt x="0" y="11391"/>
                    <a:pt x="1780" y="7096"/>
                  </a:cubicBezTo>
                  <a:cubicBezTo>
                    <a:pt x="3559" y="2801"/>
                    <a:pt x="7750" y="0"/>
                    <a:pt x="12399" y="0"/>
                  </a:cubicBezTo>
                  <a:close/>
                </a:path>
              </a:pathLst>
            </a:custGeom>
            <a:blipFill>
              <a:blip r:embed="rId2"/>
              <a:stretch>
                <a:fillRect l="-18046" t="0" r="-17763" b="0"/>
              </a:stretch>
            </a:blipFill>
            <a:ln w="161925" cap="rnd">
              <a:gradFill>
                <a:gsLst>
                  <a:gs pos="0">
                    <a:srgbClr val="012060">
                      <a:alpha val="100000"/>
                    </a:srgbClr>
                  </a:gs>
                  <a:gs pos="100000">
                    <a:srgbClr val="2A5C9F">
                      <a:alpha val="100000"/>
                    </a:srgbClr>
                  </a:gs>
                </a:gsLst>
                <a:lin ang="0"/>
              </a:gradFill>
              <a:prstDash val="solid"/>
              <a:round/>
            </a:ln>
          </p:spPr>
        </p:sp>
      </p:grpSp>
      <p:grpSp>
        <p:nvGrpSpPr>
          <p:cNvPr name="Group 13" id="13"/>
          <p:cNvGrpSpPr/>
          <p:nvPr/>
        </p:nvGrpSpPr>
        <p:grpSpPr>
          <a:xfrm rot="0">
            <a:off x="-600246" y="6181425"/>
            <a:ext cx="7901948" cy="863798"/>
            <a:chOff x="0" y="0"/>
            <a:chExt cx="3717711" cy="406400"/>
          </a:xfrm>
        </p:grpSpPr>
        <p:sp>
          <p:nvSpPr>
            <p:cNvPr name="Freeform 14" id="14"/>
            <p:cNvSpPr/>
            <p:nvPr/>
          </p:nvSpPr>
          <p:spPr>
            <a:xfrm flipH="false" flipV="false" rot="0">
              <a:off x="0" y="0"/>
              <a:ext cx="3717711" cy="406400"/>
            </a:xfrm>
            <a:custGeom>
              <a:avLst/>
              <a:gdLst/>
              <a:ahLst/>
              <a:cxnLst/>
              <a:rect r="r" b="b" t="t" l="l"/>
              <a:pathLst>
                <a:path h="406400" w="3717711">
                  <a:moveTo>
                    <a:pt x="3514511" y="0"/>
                  </a:moveTo>
                  <a:lnTo>
                    <a:pt x="0" y="0"/>
                  </a:lnTo>
                  <a:lnTo>
                    <a:pt x="0" y="406400"/>
                  </a:lnTo>
                  <a:lnTo>
                    <a:pt x="3514511" y="406400"/>
                  </a:lnTo>
                  <a:lnTo>
                    <a:pt x="3717711" y="203200"/>
                  </a:lnTo>
                  <a:lnTo>
                    <a:pt x="3514511" y="0"/>
                  </a:lnTo>
                  <a:close/>
                </a:path>
              </a:pathLst>
            </a:custGeom>
            <a:gradFill rotWithShape="true">
              <a:gsLst>
                <a:gs pos="0">
                  <a:srgbClr val="012060">
                    <a:alpha val="100000"/>
                  </a:srgbClr>
                </a:gs>
                <a:gs pos="100000">
                  <a:srgbClr val="2A5C9F">
                    <a:alpha val="100000"/>
                  </a:srgbClr>
                </a:gs>
              </a:gsLst>
              <a:lin ang="0"/>
            </a:gradFill>
          </p:spPr>
        </p:sp>
        <p:sp>
          <p:nvSpPr>
            <p:cNvPr name="TextBox 15" id="15"/>
            <p:cNvSpPr txBox="true"/>
            <p:nvPr/>
          </p:nvSpPr>
          <p:spPr>
            <a:xfrm>
              <a:off x="0" y="-47625"/>
              <a:ext cx="3603411" cy="454025"/>
            </a:xfrm>
            <a:prstGeom prst="rect">
              <a:avLst/>
            </a:prstGeom>
          </p:spPr>
          <p:txBody>
            <a:bodyPr anchor="ctr" rtlCol="false" tIns="50800" lIns="50800" bIns="50800" rIns="50800"/>
            <a:lstStyle/>
            <a:p>
              <a:pPr algn="ctr">
                <a:lnSpc>
                  <a:spcPts val="3696"/>
                </a:lnSpc>
              </a:pPr>
            </a:p>
          </p:txBody>
        </p:sp>
      </p:grpSp>
      <p:grpSp>
        <p:nvGrpSpPr>
          <p:cNvPr name="Group 16" id="16"/>
          <p:cNvGrpSpPr/>
          <p:nvPr/>
        </p:nvGrpSpPr>
        <p:grpSpPr>
          <a:xfrm rot="0">
            <a:off x="16102072" y="1002501"/>
            <a:ext cx="1461070" cy="1103801"/>
            <a:chOff x="0" y="0"/>
            <a:chExt cx="537940" cy="406400"/>
          </a:xfrm>
        </p:grpSpPr>
        <p:sp>
          <p:nvSpPr>
            <p:cNvPr name="Freeform 17" id="17"/>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8" id="18"/>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9" id="19"/>
          <p:cNvGrpSpPr/>
          <p:nvPr/>
        </p:nvGrpSpPr>
        <p:grpSpPr>
          <a:xfrm rot="0">
            <a:off x="15260559" y="450600"/>
            <a:ext cx="1461070" cy="1103801"/>
            <a:chOff x="0" y="0"/>
            <a:chExt cx="537940" cy="406400"/>
          </a:xfrm>
        </p:grpSpPr>
        <p:sp>
          <p:nvSpPr>
            <p:cNvPr name="Freeform 20" id="20"/>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1" id="21"/>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2" id="22"/>
          <p:cNvGrpSpPr/>
          <p:nvPr/>
        </p:nvGrpSpPr>
        <p:grpSpPr>
          <a:xfrm rot="0">
            <a:off x="10623795" y="8706400"/>
            <a:ext cx="1461070" cy="1103801"/>
            <a:chOff x="0" y="0"/>
            <a:chExt cx="537940" cy="406400"/>
          </a:xfrm>
        </p:grpSpPr>
        <p:sp>
          <p:nvSpPr>
            <p:cNvPr name="Freeform 23" id="2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4" id="2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5" id="25"/>
          <p:cNvGrpSpPr/>
          <p:nvPr/>
        </p:nvGrpSpPr>
        <p:grpSpPr>
          <a:xfrm rot="0">
            <a:off x="14734930" y="6924264"/>
            <a:ext cx="2512327" cy="1897999"/>
            <a:chOff x="0" y="0"/>
            <a:chExt cx="537940" cy="406400"/>
          </a:xfrm>
        </p:grpSpPr>
        <p:sp>
          <p:nvSpPr>
            <p:cNvPr name="Freeform 26" id="2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7" id="2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8" id="28"/>
          <p:cNvGrpSpPr/>
          <p:nvPr/>
        </p:nvGrpSpPr>
        <p:grpSpPr>
          <a:xfrm rot="0">
            <a:off x="9144000" y="2999807"/>
            <a:ext cx="3868956" cy="386895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2060">
                    <a:alpha val="100000"/>
                  </a:srgbClr>
                </a:gs>
                <a:gs pos="100000">
                  <a:srgbClr val="2A5C9F">
                    <a:alpha val="100000"/>
                  </a:srgbClr>
                </a:gs>
              </a:gsLst>
              <a:lin ang="0"/>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696"/>
                </a:lnSpc>
              </a:pPr>
            </a:p>
          </p:txBody>
        </p:sp>
      </p:grpSp>
      <p:grpSp>
        <p:nvGrpSpPr>
          <p:cNvPr name="Group 31" id="31"/>
          <p:cNvGrpSpPr/>
          <p:nvPr/>
        </p:nvGrpSpPr>
        <p:grpSpPr>
          <a:xfrm rot="0">
            <a:off x="9300777" y="3156584"/>
            <a:ext cx="3555402" cy="355540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p:spPr>
        </p:sp>
      </p:grpSp>
      <p:grpSp>
        <p:nvGrpSpPr>
          <p:cNvPr name="Group 33" id="33"/>
          <p:cNvGrpSpPr/>
          <p:nvPr/>
        </p:nvGrpSpPr>
        <p:grpSpPr>
          <a:xfrm rot="0">
            <a:off x="-1496872" y="9914975"/>
            <a:ext cx="18329479" cy="989817"/>
            <a:chOff x="0" y="0"/>
            <a:chExt cx="8623659" cy="465689"/>
          </a:xfrm>
        </p:grpSpPr>
        <p:sp>
          <p:nvSpPr>
            <p:cNvPr name="Freeform 34" id="34"/>
            <p:cNvSpPr/>
            <p:nvPr/>
          </p:nvSpPr>
          <p:spPr>
            <a:xfrm flipH="false" flipV="false" rot="0">
              <a:off x="0" y="0"/>
              <a:ext cx="8623659" cy="465689"/>
            </a:xfrm>
            <a:custGeom>
              <a:avLst/>
              <a:gdLst/>
              <a:ahLst/>
              <a:cxnLst/>
              <a:rect r="r" b="b" t="t" l="l"/>
              <a:pathLst>
                <a:path h="465689" w="8623659">
                  <a:moveTo>
                    <a:pt x="8420459" y="0"/>
                  </a:moveTo>
                  <a:lnTo>
                    <a:pt x="0" y="0"/>
                  </a:lnTo>
                  <a:lnTo>
                    <a:pt x="0" y="465689"/>
                  </a:lnTo>
                  <a:lnTo>
                    <a:pt x="8420459" y="465689"/>
                  </a:lnTo>
                  <a:lnTo>
                    <a:pt x="8623659" y="232845"/>
                  </a:lnTo>
                  <a:lnTo>
                    <a:pt x="8420459" y="0"/>
                  </a:lnTo>
                  <a:close/>
                </a:path>
              </a:pathLst>
            </a:custGeom>
            <a:solidFill>
              <a:srgbClr val="012060"/>
            </a:solidFill>
          </p:spPr>
        </p:sp>
        <p:sp>
          <p:nvSpPr>
            <p:cNvPr name="TextBox 35" id="35"/>
            <p:cNvSpPr txBox="true"/>
            <p:nvPr/>
          </p:nvSpPr>
          <p:spPr>
            <a:xfrm>
              <a:off x="0" y="-47625"/>
              <a:ext cx="8509359" cy="513314"/>
            </a:xfrm>
            <a:prstGeom prst="rect">
              <a:avLst/>
            </a:prstGeom>
          </p:spPr>
          <p:txBody>
            <a:bodyPr anchor="ctr" rtlCol="false" tIns="50800" lIns="50800" bIns="50800" rIns="50800"/>
            <a:lstStyle/>
            <a:p>
              <a:pPr algn="ctr">
                <a:lnSpc>
                  <a:spcPts val="3696"/>
                </a:lnSpc>
              </a:pPr>
            </a:p>
          </p:txBody>
        </p:sp>
      </p:grpSp>
      <p:sp>
        <p:nvSpPr>
          <p:cNvPr name="Freeform 36" id="36"/>
          <p:cNvSpPr/>
          <p:nvPr/>
        </p:nvSpPr>
        <p:spPr>
          <a:xfrm flipH="true" flipV="false" rot="0">
            <a:off x="5046997" y="866638"/>
            <a:ext cx="925024" cy="271726"/>
          </a:xfrm>
          <a:custGeom>
            <a:avLst/>
            <a:gdLst/>
            <a:ahLst/>
            <a:cxnLst/>
            <a:rect r="r" b="b" t="t" l="l"/>
            <a:pathLst>
              <a:path h="271726" w="925024">
                <a:moveTo>
                  <a:pt x="925023" y="0"/>
                </a:moveTo>
                <a:lnTo>
                  <a:pt x="0" y="0"/>
                </a:lnTo>
                <a:lnTo>
                  <a:pt x="0" y="271726"/>
                </a:lnTo>
                <a:lnTo>
                  <a:pt x="925023" y="271726"/>
                </a:lnTo>
                <a:lnTo>
                  <a:pt x="9250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true" flipV="false" rot="0">
            <a:off x="5046997" y="7673873"/>
            <a:ext cx="1122979" cy="329875"/>
          </a:xfrm>
          <a:custGeom>
            <a:avLst/>
            <a:gdLst/>
            <a:ahLst/>
            <a:cxnLst/>
            <a:rect r="r" b="b" t="t" l="l"/>
            <a:pathLst>
              <a:path h="329875" w="1122979">
                <a:moveTo>
                  <a:pt x="1122979" y="0"/>
                </a:moveTo>
                <a:lnTo>
                  <a:pt x="0" y="0"/>
                </a:lnTo>
                <a:lnTo>
                  <a:pt x="0" y="329876"/>
                </a:lnTo>
                <a:lnTo>
                  <a:pt x="1122979" y="329876"/>
                </a:lnTo>
                <a:lnTo>
                  <a:pt x="11229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1020510" y="639789"/>
            <a:ext cx="1956816" cy="725424"/>
          </a:xfrm>
          <a:custGeom>
            <a:avLst/>
            <a:gdLst/>
            <a:ahLst/>
            <a:cxnLst/>
            <a:rect r="r" b="b" t="t" l="l"/>
            <a:pathLst>
              <a:path h="725424" w="1956816">
                <a:moveTo>
                  <a:pt x="0" y="0"/>
                </a:moveTo>
                <a:lnTo>
                  <a:pt x="1956816" y="0"/>
                </a:lnTo>
                <a:lnTo>
                  <a:pt x="1956816" y="725424"/>
                </a:lnTo>
                <a:lnTo>
                  <a:pt x="0" y="725424"/>
                </a:lnTo>
                <a:lnTo>
                  <a:pt x="0" y="0"/>
                </a:lnTo>
                <a:close/>
              </a:path>
            </a:pathLst>
          </a:custGeom>
          <a:blipFill>
            <a:blip r:embed="rId6"/>
            <a:stretch>
              <a:fillRect l="0" t="0" r="0" b="0"/>
            </a:stretch>
          </a:blipFill>
        </p:spPr>
      </p:sp>
      <p:sp>
        <p:nvSpPr>
          <p:cNvPr name="TextBox 39" id="39"/>
          <p:cNvSpPr txBox="true"/>
          <p:nvPr/>
        </p:nvSpPr>
        <p:spPr>
          <a:xfrm rot="0">
            <a:off x="1028700" y="1673482"/>
            <a:ext cx="7166247" cy="583565"/>
          </a:xfrm>
          <a:prstGeom prst="rect">
            <a:avLst/>
          </a:prstGeom>
        </p:spPr>
        <p:txBody>
          <a:bodyPr anchor="t" rtlCol="false" tIns="0" lIns="0" bIns="0" rIns="0">
            <a:spAutoFit/>
          </a:bodyPr>
          <a:lstStyle/>
          <a:p>
            <a:pPr algn="l">
              <a:lnSpc>
                <a:spcPts val="4479"/>
              </a:lnSpc>
            </a:pPr>
            <a:r>
              <a:rPr lang="en-US" sz="3999" b="true">
                <a:solidFill>
                  <a:srgbClr val="000000"/>
                </a:solidFill>
                <a:latin typeface="Code Pro Bold"/>
                <a:ea typeface="Code Pro Bold"/>
                <a:cs typeface="Code Pro Bold"/>
                <a:sym typeface="Code Pro Bold"/>
              </a:rPr>
              <a:t>Implementation of</a:t>
            </a:r>
            <a:r>
              <a:rPr lang="en-US" sz="3999" b="true">
                <a:solidFill>
                  <a:srgbClr val="00712D"/>
                </a:solidFill>
                <a:latin typeface="Code Pro Bold"/>
                <a:ea typeface="Code Pro Bold"/>
                <a:cs typeface="Code Pro Bold"/>
                <a:sym typeface="Code Pro Bold"/>
              </a:rPr>
              <a:t> </a:t>
            </a:r>
          </a:p>
        </p:txBody>
      </p:sp>
      <p:sp>
        <p:nvSpPr>
          <p:cNvPr name="TextBox 40" id="40"/>
          <p:cNvSpPr txBox="true"/>
          <p:nvPr/>
        </p:nvSpPr>
        <p:spPr>
          <a:xfrm rot="0">
            <a:off x="1020510" y="6225471"/>
            <a:ext cx="4951510" cy="653676"/>
          </a:xfrm>
          <a:prstGeom prst="rect">
            <a:avLst/>
          </a:prstGeom>
        </p:spPr>
        <p:txBody>
          <a:bodyPr anchor="t" rtlCol="false" tIns="0" lIns="0" bIns="0" rIns="0">
            <a:spAutoFit/>
          </a:bodyPr>
          <a:lstStyle/>
          <a:p>
            <a:pPr algn="l">
              <a:lnSpc>
                <a:spcPts val="4920"/>
              </a:lnSpc>
            </a:pPr>
            <a:r>
              <a:rPr lang="en-US" sz="3514" b="true">
                <a:solidFill>
                  <a:srgbClr val="FFFFFF"/>
                </a:solidFill>
                <a:latin typeface="Codec Pro Bold"/>
                <a:ea typeface="Codec Pro Bold"/>
                <a:cs typeface="Codec Pro Bold"/>
                <a:sym typeface="Codec Pro Bold"/>
              </a:rPr>
              <a:t>Presentation -  2025</a:t>
            </a:r>
          </a:p>
        </p:txBody>
      </p:sp>
      <p:sp>
        <p:nvSpPr>
          <p:cNvPr name="TextBox 41" id="41"/>
          <p:cNvSpPr txBox="true"/>
          <p:nvPr/>
        </p:nvSpPr>
        <p:spPr>
          <a:xfrm rot="0">
            <a:off x="1028700" y="7521473"/>
            <a:ext cx="2087239" cy="351790"/>
          </a:xfrm>
          <a:prstGeom prst="rect">
            <a:avLst/>
          </a:prstGeom>
        </p:spPr>
        <p:txBody>
          <a:bodyPr anchor="t" rtlCol="false" tIns="0" lIns="0" bIns="0" rIns="0">
            <a:spAutoFit/>
          </a:bodyPr>
          <a:lstStyle/>
          <a:p>
            <a:pPr algn="just">
              <a:lnSpc>
                <a:spcPts val="2660"/>
              </a:lnSpc>
            </a:pPr>
            <a:r>
              <a:rPr lang="en-US" sz="1900">
                <a:solidFill>
                  <a:srgbClr val="000000"/>
                </a:solidFill>
                <a:latin typeface="Codec Pro"/>
                <a:ea typeface="Codec Pro"/>
                <a:cs typeface="Codec Pro"/>
                <a:sym typeface="Codec Pro"/>
              </a:rPr>
              <a:t>Presented by:</a:t>
            </a:r>
          </a:p>
        </p:txBody>
      </p:sp>
      <p:sp>
        <p:nvSpPr>
          <p:cNvPr name="TextBox 42" id="42"/>
          <p:cNvSpPr txBox="true"/>
          <p:nvPr/>
        </p:nvSpPr>
        <p:spPr>
          <a:xfrm rot="0">
            <a:off x="1028700" y="7816113"/>
            <a:ext cx="3790029" cy="419171"/>
          </a:xfrm>
          <a:prstGeom prst="rect">
            <a:avLst/>
          </a:prstGeom>
        </p:spPr>
        <p:txBody>
          <a:bodyPr anchor="t" rtlCol="false" tIns="0" lIns="0" bIns="0" rIns="0">
            <a:spAutoFit/>
          </a:bodyPr>
          <a:lstStyle/>
          <a:p>
            <a:pPr algn="just">
              <a:lnSpc>
                <a:spcPts val="3143"/>
              </a:lnSpc>
            </a:pPr>
            <a:r>
              <a:rPr lang="en-US" sz="2245" b="true">
                <a:solidFill>
                  <a:srgbClr val="000000"/>
                </a:solidFill>
                <a:latin typeface="Codec Pro Bold"/>
                <a:ea typeface="Codec Pro Bold"/>
                <a:cs typeface="Codec Pro Bold"/>
                <a:sym typeface="Codec Pro Bold"/>
              </a:rPr>
              <a:t>Novan Rizki Wicaksono</a:t>
            </a:r>
          </a:p>
        </p:txBody>
      </p:sp>
      <p:sp>
        <p:nvSpPr>
          <p:cNvPr name="TextBox 43" id="43"/>
          <p:cNvSpPr txBox="true"/>
          <p:nvPr/>
        </p:nvSpPr>
        <p:spPr>
          <a:xfrm rot="0">
            <a:off x="1017728" y="2178142"/>
            <a:ext cx="6275784"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Machine Learning </a:t>
            </a:r>
          </a:p>
        </p:txBody>
      </p:sp>
      <p:sp>
        <p:nvSpPr>
          <p:cNvPr name="TextBox 44" id="44"/>
          <p:cNvSpPr txBox="true"/>
          <p:nvPr/>
        </p:nvSpPr>
        <p:spPr>
          <a:xfrm rot="0">
            <a:off x="19050" y="3730325"/>
            <a:ext cx="873120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Predicting Potential</a:t>
            </a:r>
          </a:p>
        </p:txBody>
      </p:sp>
      <p:sp>
        <p:nvSpPr>
          <p:cNvPr name="TextBox 45" id="45"/>
          <p:cNvSpPr txBox="true"/>
          <p:nvPr/>
        </p:nvSpPr>
        <p:spPr>
          <a:xfrm rot="0">
            <a:off x="7255413" y="2483577"/>
            <a:ext cx="541168" cy="564515"/>
          </a:xfrm>
          <a:prstGeom prst="rect">
            <a:avLst/>
          </a:prstGeom>
        </p:spPr>
        <p:txBody>
          <a:bodyPr anchor="t" rtlCol="false" tIns="0" lIns="0" bIns="0" rIns="0">
            <a:spAutoFit/>
          </a:bodyPr>
          <a:lstStyle/>
          <a:p>
            <a:pPr algn="l">
              <a:lnSpc>
                <a:spcPts val="4479"/>
              </a:lnSpc>
            </a:pPr>
            <a:r>
              <a:rPr lang="en-US" sz="3999" b="true">
                <a:solidFill>
                  <a:srgbClr val="000000"/>
                </a:solidFill>
                <a:latin typeface="Montserrat Bold"/>
                <a:ea typeface="Montserrat Bold"/>
                <a:cs typeface="Montserrat Bold"/>
                <a:sym typeface="Montserrat Bold"/>
              </a:rPr>
              <a:t>in</a:t>
            </a:r>
          </a:p>
        </p:txBody>
      </p:sp>
      <p:sp>
        <p:nvSpPr>
          <p:cNvPr name="TextBox 46" id="46"/>
          <p:cNvSpPr txBox="true"/>
          <p:nvPr/>
        </p:nvSpPr>
        <p:spPr>
          <a:xfrm rot="0">
            <a:off x="979628" y="2914742"/>
            <a:ext cx="7061597"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Credit Risk Analysis: </a:t>
            </a:r>
          </a:p>
        </p:txBody>
      </p:sp>
      <p:sp>
        <p:nvSpPr>
          <p:cNvPr name="TextBox 47" id="47"/>
          <p:cNvSpPr txBox="true"/>
          <p:nvPr/>
        </p:nvSpPr>
        <p:spPr>
          <a:xfrm rot="0">
            <a:off x="780128" y="4495696"/>
            <a:ext cx="682718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Customer Defaults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88552" y="8091945"/>
            <a:ext cx="730242" cy="357938"/>
          </a:xfrm>
          <a:custGeom>
            <a:avLst/>
            <a:gdLst/>
            <a:ahLst/>
            <a:cxnLst/>
            <a:rect r="r" b="b" t="t" l="l"/>
            <a:pathLst>
              <a:path h="357938" w="730242">
                <a:moveTo>
                  <a:pt x="0" y="0"/>
                </a:moveTo>
                <a:lnTo>
                  <a:pt x="730242" y="0"/>
                </a:lnTo>
                <a:lnTo>
                  <a:pt x="730242" y="357938"/>
                </a:lnTo>
                <a:lnTo>
                  <a:pt x="0" y="35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43321"/>
            <a:ext cx="10132190" cy="796914"/>
          </a:xfrm>
          <a:custGeom>
            <a:avLst/>
            <a:gdLst/>
            <a:ahLst/>
            <a:cxnLst/>
            <a:rect r="r" b="b" t="t" l="l"/>
            <a:pathLst>
              <a:path h="796914" w="10132190">
                <a:moveTo>
                  <a:pt x="0" y="0"/>
                </a:moveTo>
                <a:lnTo>
                  <a:pt x="10132190" y="0"/>
                </a:lnTo>
                <a:lnTo>
                  <a:pt x="10132190" y="796913"/>
                </a:lnTo>
                <a:lnTo>
                  <a:pt x="0" y="796913"/>
                </a:lnTo>
                <a:lnTo>
                  <a:pt x="0" y="0"/>
                </a:lnTo>
                <a:close/>
              </a:path>
            </a:pathLst>
          </a:custGeom>
          <a:blipFill>
            <a:blip r:embed="rId4"/>
            <a:stretch>
              <a:fillRect l="0" t="0" r="0" b="0"/>
            </a:stretch>
          </a:blipFill>
        </p:spPr>
      </p:sp>
      <p:sp>
        <p:nvSpPr>
          <p:cNvPr name="Freeform 4" id="4"/>
          <p:cNvSpPr/>
          <p:nvPr/>
        </p:nvSpPr>
        <p:spPr>
          <a:xfrm flipH="false" flipV="false" rot="0">
            <a:off x="101210" y="554090"/>
            <a:ext cx="9930731" cy="9150875"/>
          </a:xfrm>
          <a:custGeom>
            <a:avLst/>
            <a:gdLst/>
            <a:ahLst/>
            <a:cxnLst/>
            <a:rect r="r" b="b" t="t" l="l"/>
            <a:pathLst>
              <a:path h="9150875" w="9930731">
                <a:moveTo>
                  <a:pt x="0" y="0"/>
                </a:moveTo>
                <a:lnTo>
                  <a:pt x="9930732" y="0"/>
                </a:lnTo>
                <a:lnTo>
                  <a:pt x="9930732" y="9150875"/>
                </a:lnTo>
                <a:lnTo>
                  <a:pt x="0" y="9150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905378" y="2037253"/>
            <a:ext cx="6288074" cy="6288074"/>
          </a:xfrm>
          <a:custGeom>
            <a:avLst/>
            <a:gdLst/>
            <a:ahLst/>
            <a:cxnLst/>
            <a:rect r="r" b="b" t="t" l="l"/>
            <a:pathLst>
              <a:path h="6288074" w="6288074">
                <a:moveTo>
                  <a:pt x="0" y="0"/>
                </a:moveTo>
                <a:lnTo>
                  <a:pt x="6288074" y="0"/>
                </a:lnTo>
                <a:lnTo>
                  <a:pt x="6288074" y="6288074"/>
                </a:lnTo>
                <a:lnTo>
                  <a:pt x="0" y="6288074"/>
                </a:lnTo>
                <a:lnTo>
                  <a:pt x="0" y="0"/>
                </a:lnTo>
                <a:close/>
              </a:path>
            </a:pathLst>
          </a:custGeom>
          <a:blipFill>
            <a:blip r:embed="rId7"/>
            <a:stretch>
              <a:fillRect l="0" t="0" r="0" b="0"/>
            </a:stretch>
          </a:blipFill>
        </p:spPr>
      </p:sp>
      <p:sp>
        <p:nvSpPr>
          <p:cNvPr name="TextBox 6" id="6"/>
          <p:cNvSpPr txBox="true"/>
          <p:nvPr/>
        </p:nvSpPr>
        <p:spPr>
          <a:xfrm rot="0">
            <a:off x="10485513" y="725383"/>
            <a:ext cx="6773787" cy="1003959"/>
          </a:xfrm>
          <a:prstGeom prst="rect">
            <a:avLst/>
          </a:prstGeom>
        </p:spPr>
        <p:txBody>
          <a:bodyPr anchor="t" rtlCol="false" tIns="0" lIns="0" bIns="0" rIns="0">
            <a:spAutoFit/>
          </a:bodyPr>
          <a:lstStyle/>
          <a:p>
            <a:pPr algn="ctr">
              <a:lnSpc>
                <a:spcPts val="8191"/>
              </a:lnSpc>
            </a:pPr>
            <a:r>
              <a:rPr lang="en-US" b="true" sz="5851" spc="-76">
                <a:solidFill>
                  <a:srgbClr val="014C84"/>
                </a:solidFill>
                <a:latin typeface="Code Pro Bold"/>
                <a:ea typeface="Code Pro Bold"/>
                <a:cs typeface="Code Pro Bold"/>
                <a:sym typeface="Code Pro Bold"/>
              </a:rPr>
              <a:t>Dataset</a:t>
            </a:r>
            <a:r>
              <a:rPr lang="en-US" b="true" sz="5851" spc="-76">
                <a:solidFill>
                  <a:srgbClr val="FFFFFF"/>
                </a:solidFill>
                <a:latin typeface="Code Pro Bold"/>
                <a:ea typeface="Code Pro Bold"/>
                <a:cs typeface="Code Pro Bold"/>
                <a:sym typeface="Code Pro Bold"/>
              </a:rPr>
              <a:t> </a:t>
            </a:r>
            <a:r>
              <a:rPr lang="en-US" b="true" sz="5851" spc="-76">
                <a:solidFill>
                  <a:srgbClr val="FF9933"/>
                </a:solidFill>
                <a:latin typeface="Code Pro Bold"/>
                <a:ea typeface="Code Pro Bold"/>
                <a:cs typeface="Code Pro Bold"/>
                <a:sym typeface="Code Pro Bold"/>
              </a:rPr>
              <a:t>Overview</a:t>
            </a:r>
          </a:p>
        </p:txBody>
      </p:sp>
      <p:sp>
        <p:nvSpPr>
          <p:cNvPr name="TextBox 7" id="7"/>
          <p:cNvSpPr txBox="true"/>
          <p:nvPr/>
        </p:nvSpPr>
        <p:spPr>
          <a:xfrm rot="0">
            <a:off x="12070200" y="8907210"/>
            <a:ext cx="5123252" cy="1137659"/>
          </a:xfrm>
          <a:prstGeom prst="rect">
            <a:avLst/>
          </a:prstGeom>
        </p:spPr>
        <p:txBody>
          <a:bodyPr anchor="t" rtlCol="false" tIns="0" lIns="0" bIns="0" rIns="0">
            <a:spAutoFit/>
          </a:bodyPr>
          <a:lstStyle/>
          <a:p>
            <a:pPr algn="ctr">
              <a:lnSpc>
                <a:spcPts val="4261"/>
              </a:lnSpc>
            </a:pPr>
            <a:r>
              <a:rPr lang="en-US" b="true" sz="4239" spc="-50">
                <a:solidFill>
                  <a:srgbClr val="FF9933"/>
                </a:solidFill>
                <a:latin typeface="Code Pro Bold"/>
                <a:ea typeface="Code Pro Bold"/>
                <a:cs typeface="Code Pro Bold"/>
                <a:sym typeface="Code Pro Bold"/>
              </a:rPr>
              <a:t>Number </a:t>
            </a:r>
            <a:r>
              <a:rPr lang="en-US" b="true" sz="4239" spc="-50">
                <a:solidFill>
                  <a:srgbClr val="014C84"/>
                </a:solidFill>
                <a:latin typeface="Code Pro Bold"/>
                <a:ea typeface="Code Pro Bold"/>
                <a:cs typeface="Code Pro Bold"/>
                <a:sym typeface="Code Pro Bold"/>
              </a:rPr>
              <a:t>of Rows</a:t>
            </a:r>
          </a:p>
          <a:p>
            <a:pPr algn="ctr">
              <a:lnSpc>
                <a:spcPts val="6137"/>
              </a:lnSpc>
            </a:pPr>
            <a:r>
              <a:rPr lang="en-US" b="true" sz="3231" spc="-42">
                <a:solidFill>
                  <a:srgbClr val="000000"/>
                </a:solidFill>
                <a:latin typeface="Code Pro Bold"/>
                <a:ea typeface="Code Pro Bold"/>
                <a:cs typeface="Code Pro Bold"/>
                <a:sym typeface="Code Pro Bold"/>
              </a:rPr>
              <a:t>466,285</a:t>
            </a:r>
          </a:p>
        </p:txBody>
      </p:sp>
      <p:sp>
        <p:nvSpPr>
          <p:cNvPr name="TextBox 8" id="8"/>
          <p:cNvSpPr txBox="true"/>
          <p:nvPr/>
        </p:nvSpPr>
        <p:spPr>
          <a:xfrm rot="0">
            <a:off x="931682" y="703943"/>
            <a:ext cx="1096872" cy="408294"/>
          </a:xfrm>
          <a:prstGeom prst="rect">
            <a:avLst/>
          </a:prstGeom>
        </p:spPr>
        <p:txBody>
          <a:bodyPr anchor="t" rtlCol="false" tIns="0" lIns="0" bIns="0" rIns="0">
            <a:spAutoFit/>
          </a:bodyPr>
          <a:lstStyle/>
          <a:p>
            <a:pPr algn="l">
              <a:lnSpc>
                <a:spcPts val="3391"/>
              </a:lnSpc>
            </a:pPr>
            <a:r>
              <a:rPr lang="en-US" b="true" sz="2422" spc="-31">
                <a:solidFill>
                  <a:srgbClr val="FFFFFF"/>
                </a:solidFill>
                <a:latin typeface="IBM Plex Sans Condensed Bold"/>
                <a:ea typeface="IBM Plex Sans Condensed Bold"/>
                <a:cs typeface="IBM Plex Sans Condensed Bold"/>
                <a:sym typeface="IBM Plex Sans Condensed Bold"/>
              </a:rPr>
              <a:t>Features</a:t>
            </a:r>
          </a:p>
        </p:txBody>
      </p:sp>
      <p:sp>
        <p:nvSpPr>
          <p:cNvPr name="TextBox 9" id="9"/>
          <p:cNvSpPr txBox="true"/>
          <p:nvPr/>
        </p:nvSpPr>
        <p:spPr>
          <a:xfrm rot="0">
            <a:off x="5596858" y="703943"/>
            <a:ext cx="1450272" cy="408294"/>
          </a:xfrm>
          <a:prstGeom prst="rect">
            <a:avLst/>
          </a:prstGeom>
        </p:spPr>
        <p:txBody>
          <a:bodyPr anchor="t" rtlCol="false" tIns="0" lIns="0" bIns="0" rIns="0">
            <a:spAutoFit/>
          </a:bodyPr>
          <a:lstStyle/>
          <a:p>
            <a:pPr algn="l">
              <a:lnSpc>
                <a:spcPts val="3391"/>
              </a:lnSpc>
            </a:pPr>
            <a:r>
              <a:rPr lang="en-US" b="true" sz="2422" spc="-31">
                <a:solidFill>
                  <a:srgbClr val="FFFFFF"/>
                </a:solidFill>
                <a:latin typeface="IBM Plex Sans Condensed Bold"/>
                <a:ea typeface="IBM Plex Sans Condensed Bold"/>
                <a:cs typeface="IBM Plex Sans Condensed Bold"/>
                <a:sym typeface="IBM Plex Sans Condensed Bold"/>
              </a:rPr>
              <a:t>Description</a:t>
            </a:r>
          </a:p>
        </p:txBody>
      </p:sp>
      <p:sp>
        <p:nvSpPr>
          <p:cNvPr name="TextBox 10" id="10"/>
          <p:cNvSpPr txBox="true"/>
          <p:nvPr/>
        </p:nvSpPr>
        <p:spPr>
          <a:xfrm rot="0">
            <a:off x="367996" y="8049102"/>
            <a:ext cx="1218178" cy="608048"/>
          </a:xfrm>
          <a:prstGeom prst="rect">
            <a:avLst/>
          </a:prstGeom>
        </p:spPr>
        <p:txBody>
          <a:bodyPr anchor="t" rtlCol="false" tIns="0" lIns="0" bIns="0" rIns="0">
            <a:spAutoFit/>
          </a:bodyPr>
          <a:lstStyle/>
          <a:p>
            <a:pPr algn="l">
              <a:lnSpc>
                <a:spcPts val="5572"/>
              </a:lnSpc>
            </a:pPr>
            <a:r>
              <a:rPr lang="en-US" b="true" sz="2228" spc="-28">
                <a:solidFill>
                  <a:srgbClr val="014C84"/>
                </a:solidFill>
                <a:latin typeface="IBM Plex Sans Condensed Bold"/>
                <a:ea typeface="IBM Plex Sans Condensed Bold"/>
                <a:cs typeface="IBM Plex Sans Condensed Bold"/>
                <a:sym typeface="IBM Plex Sans Condensed Bold"/>
              </a:rPr>
              <a:t>recoveries</a:t>
            </a:r>
          </a:p>
        </p:txBody>
      </p:sp>
      <p:sp>
        <p:nvSpPr>
          <p:cNvPr name="TextBox 11" id="11"/>
          <p:cNvSpPr txBox="true"/>
          <p:nvPr/>
        </p:nvSpPr>
        <p:spPr>
          <a:xfrm rot="0">
            <a:off x="367996" y="8865092"/>
            <a:ext cx="404611" cy="608048"/>
          </a:xfrm>
          <a:prstGeom prst="rect">
            <a:avLst/>
          </a:prstGeom>
        </p:spPr>
        <p:txBody>
          <a:bodyPr anchor="t" rtlCol="false" tIns="0" lIns="0" bIns="0" rIns="0">
            <a:spAutoFit/>
          </a:bodyPr>
          <a:lstStyle/>
          <a:p>
            <a:pPr algn="l">
              <a:lnSpc>
                <a:spcPts val="5572"/>
              </a:lnSpc>
            </a:pPr>
            <a:r>
              <a:rPr lang="en-US" b="true" sz="2228" spc="-28">
                <a:solidFill>
                  <a:srgbClr val="014C84"/>
                </a:solidFill>
                <a:latin typeface="IBM Plex Sans Condensed Bold"/>
                <a:ea typeface="IBM Plex Sans Condensed Bold"/>
                <a:cs typeface="IBM Plex Sans Condensed Bold"/>
                <a:sym typeface="IBM Plex Sans Condensed Bold"/>
              </a:rPr>
              <a:t>etc.</a:t>
            </a:r>
          </a:p>
        </p:txBody>
      </p:sp>
      <p:sp>
        <p:nvSpPr>
          <p:cNvPr name="TextBox 12" id="12"/>
          <p:cNvSpPr txBox="true"/>
          <p:nvPr/>
        </p:nvSpPr>
        <p:spPr>
          <a:xfrm rot="0">
            <a:off x="367996" y="1160687"/>
            <a:ext cx="1599020" cy="3431518"/>
          </a:xfrm>
          <a:prstGeom prst="rect">
            <a:avLst/>
          </a:prstGeom>
        </p:spPr>
        <p:txBody>
          <a:bodyPr anchor="t" rtlCol="false" tIns="0" lIns="0" bIns="0" rIns="0">
            <a:spAutoFit/>
          </a:bodyPr>
          <a:lstStyle/>
          <a:p>
            <a:pPr algn="l">
              <a:lnSpc>
                <a:spcPts val="3905"/>
              </a:lnSpc>
            </a:pPr>
            <a:r>
              <a:rPr lang="en-US" b="true" sz="2228" spc="-26">
                <a:solidFill>
                  <a:srgbClr val="014C84"/>
                </a:solidFill>
                <a:latin typeface="IBM Plex Sans Condensed Bold"/>
                <a:ea typeface="IBM Plex Sans Condensed Bold"/>
                <a:cs typeface="IBM Plex Sans Condensed Bold"/>
                <a:sym typeface="IBM Plex Sans Condensed Bold"/>
              </a:rPr>
              <a:t>id member_id loan_amnt funded_amnt term int_rate installment</a:t>
            </a:r>
          </a:p>
        </p:txBody>
      </p:sp>
      <p:sp>
        <p:nvSpPr>
          <p:cNvPr name="TextBox 13" id="13"/>
          <p:cNvSpPr txBox="true"/>
          <p:nvPr/>
        </p:nvSpPr>
        <p:spPr>
          <a:xfrm rot="0">
            <a:off x="367996" y="4826463"/>
            <a:ext cx="1634904" cy="3313459"/>
          </a:xfrm>
          <a:prstGeom prst="rect">
            <a:avLst/>
          </a:prstGeom>
        </p:spPr>
        <p:txBody>
          <a:bodyPr anchor="t" rtlCol="false" tIns="0" lIns="0" bIns="0" rIns="0">
            <a:spAutoFit/>
          </a:bodyPr>
          <a:lstStyle/>
          <a:p>
            <a:pPr algn="l">
              <a:lnSpc>
                <a:spcPts val="5572"/>
              </a:lnSpc>
            </a:pPr>
            <a:r>
              <a:rPr lang="en-US" b="true" sz="2228" spc="-24">
                <a:solidFill>
                  <a:srgbClr val="014C84"/>
                </a:solidFill>
                <a:latin typeface="IBM Plex Sans Condensed Bold"/>
                <a:ea typeface="IBM Plex Sans Condensed Bold"/>
                <a:cs typeface="IBM Plex Sans Condensed Bold"/>
                <a:sym typeface="IBM Plex Sans Condensed Bold"/>
              </a:rPr>
              <a:t>grade</a:t>
            </a:r>
          </a:p>
          <a:p>
            <a:pPr algn="l">
              <a:lnSpc>
                <a:spcPts val="2240"/>
              </a:lnSpc>
            </a:pPr>
            <a:r>
              <a:rPr lang="en-US" b="true" sz="2228" spc="-26">
                <a:solidFill>
                  <a:srgbClr val="014C84"/>
                </a:solidFill>
                <a:latin typeface="IBM Plex Sans Condensed Bold"/>
                <a:ea typeface="IBM Plex Sans Condensed Bold"/>
                <a:cs typeface="IBM Plex Sans Condensed Bold"/>
                <a:sym typeface="IBM Plex Sans Condensed Bold"/>
              </a:rPr>
              <a:t>emp_length</a:t>
            </a:r>
          </a:p>
          <a:p>
            <a:pPr algn="l">
              <a:lnSpc>
                <a:spcPts val="5567"/>
              </a:lnSpc>
            </a:pPr>
            <a:r>
              <a:rPr lang="en-US" b="true" sz="2228" spc="-26">
                <a:solidFill>
                  <a:srgbClr val="014C84"/>
                </a:solidFill>
                <a:latin typeface="IBM Plex Sans Condensed Bold"/>
                <a:ea typeface="IBM Plex Sans Condensed Bold"/>
                <a:cs typeface="IBM Plex Sans Condensed Bold"/>
                <a:sym typeface="IBM Plex Sans Condensed Bold"/>
              </a:rPr>
              <a:t>loan_status</a:t>
            </a:r>
          </a:p>
          <a:p>
            <a:pPr algn="l">
              <a:lnSpc>
                <a:spcPts val="3443"/>
              </a:lnSpc>
            </a:pPr>
            <a:r>
              <a:rPr lang="en-US" b="true" sz="2228" spc="-26">
                <a:solidFill>
                  <a:srgbClr val="014C84"/>
                </a:solidFill>
                <a:latin typeface="IBM Plex Sans Condensed Bold"/>
                <a:ea typeface="IBM Plex Sans Condensed Bold"/>
                <a:cs typeface="IBM Plex Sans Condensed Bold"/>
                <a:sym typeface="IBM Plex Sans Condensed Bold"/>
              </a:rPr>
              <a:t>pymnt_plan</a:t>
            </a:r>
          </a:p>
          <a:p>
            <a:pPr algn="l">
              <a:lnSpc>
                <a:spcPts val="5572"/>
              </a:lnSpc>
            </a:pPr>
            <a:r>
              <a:rPr lang="en-US" b="true" sz="2228" spc="-26">
                <a:solidFill>
                  <a:srgbClr val="014C84"/>
                </a:solidFill>
                <a:latin typeface="IBM Plex Sans Condensed Bold"/>
                <a:ea typeface="IBM Plex Sans Condensed Bold"/>
                <a:cs typeface="IBM Plex Sans Condensed Bold"/>
                <a:sym typeface="IBM Plex Sans Condensed Bold"/>
              </a:rPr>
              <a:t>total_pymnt</a:t>
            </a:r>
          </a:p>
          <a:p>
            <a:pPr algn="l">
              <a:lnSpc>
                <a:spcPts val="3127"/>
              </a:lnSpc>
            </a:pPr>
            <a:r>
              <a:rPr lang="en-US" b="true" sz="2233" spc="-29">
                <a:solidFill>
                  <a:srgbClr val="014C84"/>
                </a:solidFill>
                <a:latin typeface="IBM Plex Sans Condensed Bold"/>
                <a:ea typeface="IBM Plex Sans Condensed Bold"/>
                <a:cs typeface="IBM Plex Sans Condensed Bold"/>
                <a:sym typeface="IBM Plex Sans Condensed Bold"/>
              </a:rPr>
              <a:t>last_pymnt_d</a:t>
            </a:r>
          </a:p>
        </p:txBody>
      </p:sp>
      <p:sp>
        <p:nvSpPr>
          <p:cNvPr name="TextBox 14" id="14"/>
          <p:cNvSpPr txBox="true"/>
          <p:nvPr/>
        </p:nvSpPr>
        <p:spPr>
          <a:xfrm rot="0">
            <a:off x="2847909" y="8325327"/>
            <a:ext cx="7056399" cy="1131665"/>
          </a:xfrm>
          <a:prstGeom prst="rect">
            <a:avLst/>
          </a:prstGeom>
        </p:spPr>
        <p:txBody>
          <a:bodyPr anchor="t" rtlCol="false" tIns="0" lIns="0" bIns="0" rIns="0">
            <a:spAutoFit/>
          </a:bodyPr>
          <a:lstStyle/>
          <a:p>
            <a:pPr algn="l">
              <a:lnSpc>
                <a:spcPts val="2659"/>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money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successfully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recovered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 after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considered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default.</a:t>
            </a:r>
          </a:p>
          <a:p>
            <a:pPr algn="l">
              <a:lnSpc>
                <a:spcPts val="4859"/>
              </a:lnSpc>
            </a:pPr>
            <a:r>
              <a:rPr lang="en-US" sz="2228" spc="-28">
                <a:solidFill>
                  <a:srgbClr val="302F2F"/>
                </a:solidFill>
                <a:latin typeface="IBM Plex Sans Condensed"/>
                <a:ea typeface="IBM Plex Sans Condensed"/>
                <a:cs typeface="IBM Plex Sans Condensed"/>
                <a:sym typeface="IBM Plex Sans Condensed"/>
              </a:rPr>
              <a:t>Other features.</a:t>
            </a:r>
          </a:p>
        </p:txBody>
      </p:sp>
      <p:sp>
        <p:nvSpPr>
          <p:cNvPr name="TextBox 15" id="15"/>
          <p:cNvSpPr txBox="true"/>
          <p:nvPr/>
        </p:nvSpPr>
        <p:spPr>
          <a:xfrm rot="0">
            <a:off x="2850236" y="1160687"/>
            <a:ext cx="7054072" cy="3663062"/>
          </a:xfrm>
          <a:prstGeom prst="rect">
            <a:avLst/>
          </a:prstGeom>
        </p:spPr>
        <p:txBody>
          <a:bodyPr anchor="t" rtlCol="false" tIns="0" lIns="0" bIns="0" rIns="0">
            <a:spAutoFit/>
          </a:bodyPr>
          <a:lstStyle/>
          <a:p>
            <a:pPr algn="l">
              <a:lnSpc>
                <a:spcPts val="3905"/>
              </a:lnSpc>
            </a:pPr>
            <a:r>
              <a:rPr lang="en-US" sz="2228" spc="-28">
                <a:solidFill>
                  <a:srgbClr val="302F2F"/>
                </a:solidFill>
                <a:latin typeface="IBM Plex Sans Condensed"/>
                <a:ea typeface="IBM Plex Sans Condensed"/>
                <a:cs typeface="IBM Plex Sans Condensed"/>
                <a:sym typeface="IBM Plex Sans Condensed"/>
              </a:rPr>
              <a:t>Unique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identification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each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Unique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identification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each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requested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approved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and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funded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term</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months.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annual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interest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rate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given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monthly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that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must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paid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p>
          <a:p>
            <a:pPr algn="l">
              <a:lnSpc>
                <a:spcPts val="1433"/>
              </a:lnSpc>
            </a:pPr>
            <a:r>
              <a:rPr lang="en-US" sz="2228" spc="-28">
                <a:solidFill>
                  <a:srgbClr val="302F2F"/>
                </a:solidFill>
                <a:latin typeface="IBM Plex Sans Condensed"/>
                <a:ea typeface="IBM Plex Sans Condensed"/>
                <a:cs typeface="IBM Plex Sans Condensed"/>
                <a:sym typeface="IBM Plex Sans Condensed"/>
              </a:rPr>
              <a:t>customer.</a:t>
            </a:r>
          </a:p>
        </p:txBody>
      </p:sp>
      <p:sp>
        <p:nvSpPr>
          <p:cNvPr name="TextBox 16" id="16"/>
          <p:cNvSpPr txBox="true"/>
          <p:nvPr/>
        </p:nvSpPr>
        <p:spPr>
          <a:xfrm rot="0">
            <a:off x="2847909" y="5835685"/>
            <a:ext cx="7054072" cy="2256260"/>
          </a:xfrm>
          <a:prstGeom prst="rect">
            <a:avLst/>
          </a:prstGeom>
        </p:spPr>
        <p:txBody>
          <a:bodyPr anchor="t" rtlCol="false" tIns="0" lIns="0" bIns="0" rIns="0">
            <a:spAutoFit/>
          </a:bodyPr>
          <a:lstStyle/>
          <a:p>
            <a:pPr algn="l">
              <a:lnSpc>
                <a:spcPts val="5567"/>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current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status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(e.g.</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fully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paid,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default,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etc.)</a:t>
            </a:r>
          </a:p>
          <a:p>
            <a:pPr algn="l">
              <a:lnSpc>
                <a:spcPts val="3443"/>
              </a:lnSpc>
            </a:pPr>
            <a:r>
              <a:rPr lang="en-US" sz="2228" spc="-28">
                <a:solidFill>
                  <a:srgbClr val="302F2F"/>
                </a:solidFill>
                <a:latin typeface="IBM Plex Sans Condensed"/>
                <a:ea typeface="IBM Plex Sans Condensed"/>
                <a:cs typeface="IBM Plex Sans Condensed"/>
                <a:sym typeface="IBM Plex Sans Condensed"/>
              </a:rPr>
              <a:t>Indicator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whether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has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plan.</a:t>
            </a:r>
          </a:p>
          <a:p>
            <a:pPr algn="l">
              <a:lnSpc>
                <a:spcPts val="5572"/>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total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made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to</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date.</a:t>
            </a:r>
          </a:p>
          <a:p>
            <a:pPr algn="l">
              <a:lnSpc>
                <a:spcPts val="3127"/>
              </a:lnSpc>
            </a:pP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date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of</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last</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payment</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made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by</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customer.</a:t>
            </a:r>
          </a:p>
        </p:txBody>
      </p:sp>
      <p:sp>
        <p:nvSpPr>
          <p:cNvPr name="TextBox 17" id="17"/>
          <p:cNvSpPr txBox="true"/>
          <p:nvPr/>
        </p:nvSpPr>
        <p:spPr>
          <a:xfrm rot="0">
            <a:off x="2850236" y="4789040"/>
            <a:ext cx="7054072" cy="1081354"/>
          </a:xfrm>
          <a:prstGeom prst="rect">
            <a:avLst/>
          </a:prstGeom>
        </p:spPr>
        <p:txBody>
          <a:bodyPr anchor="t" rtlCol="false" tIns="0" lIns="0" bIns="0" rIns="0">
            <a:spAutoFit/>
          </a:bodyPr>
          <a:lstStyle/>
          <a:p>
            <a:pPr algn="l">
              <a:lnSpc>
                <a:spcPts val="5572"/>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credit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quality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level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given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a:t>
            </a:r>
          </a:p>
          <a:p>
            <a:pPr algn="l">
              <a:lnSpc>
                <a:spcPts val="2240"/>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length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time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has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been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employed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years.</a:t>
            </a:r>
          </a:p>
        </p:txBody>
      </p:sp>
      <p:sp>
        <p:nvSpPr>
          <p:cNvPr name="TextBox 18" id="18"/>
          <p:cNvSpPr txBox="true"/>
          <p:nvPr/>
        </p:nvSpPr>
        <p:spPr>
          <a:xfrm rot="0">
            <a:off x="367996" y="9600190"/>
            <a:ext cx="7054072" cy="613134"/>
          </a:xfrm>
          <a:prstGeom prst="rect">
            <a:avLst/>
          </a:prstGeom>
        </p:spPr>
        <p:txBody>
          <a:bodyPr anchor="t" rtlCol="false" tIns="0" lIns="0" bIns="0" rIns="0">
            <a:spAutoFit/>
          </a:bodyPr>
          <a:lstStyle/>
          <a:p>
            <a:pPr algn="l">
              <a:lnSpc>
                <a:spcPts val="5572"/>
              </a:lnSpc>
            </a:pPr>
            <a:r>
              <a:rPr lang="en-US" b="true" sz="2228" spc="-28">
                <a:solidFill>
                  <a:srgbClr val="302F2F"/>
                </a:solidFill>
                <a:latin typeface="Code Pro Bold"/>
                <a:ea typeface="Code Pro Bold"/>
                <a:cs typeface="Code Pro Bold"/>
                <a:sym typeface="Code Pro Bold"/>
              </a:rPr>
              <a:t>Dataset source</a:t>
            </a:r>
            <a:r>
              <a:rPr lang="en-US" sz="2228" spc="-28">
                <a:solidFill>
                  <a:srgbClr val="302F2F"/>
                </a:solidFill>
                <a:latin typeface="Code Pro"/>
                <a:ea typeface="Code Pro"/>
                <a:cs typeface="Code Pro"/>
                <a:sym typeface="Code Pro"/>
              </a:rPr>
              <a:t>: </a:t>
            </a:r>
            <a:r>
              <a:rPr lang="en-US" sz="2228" spc="-28" u="sng">
                <a:solidFill>
                  <a:srgbClr val="302F2F"/>
                </a:solidFill>
                <a:latin typeface="Code Pro"/>
                <a:ea typeface="Code Pro"/>
                <a:cs typeface="Code Pro"/>
                <a:sym typeface="Code Pro"/>
                <a:hlinkClick r:id="rId8" tooltip="https://rakamin-lms.s3.ap-southeast-1.amazonaws.com/vix-assets/idx-partners/loan_data_2007_2014.csv"/>
              </a:rPr>
              <a:t>LINK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386943"/>
            <a:ext cx="14096627" cy="4929124"/>
          </a:xfrm>
          <a:prstGeom prst="rect">
            <a:avLst/>
          </a:prstGeom>
        </p:spPr>
        <p:txBody>
          <a:bodyPr anchor="t" rtlCol="false" tIns="0" lIns="0" bIns="0" rIns="0">
            <a:spAutoFit/>
          </a:bodyPr>
          <a:lstStyle/>
          <a:p>
            <a:pPr algn="ctr">
              <a:lnSpc>
                <a:spcPts val="4927"/>
              </a:lnSpc>
            </a:pPr>
            <a:r>
              <a:rPr lang="en-US" sz="3199">
                <a:solidFill>
                  <a:srgbClr val="000000"/>
                </a:solidFill>
                <a:latin typeface="Code Pro"/>
                <a:ea typeface="Code Pro"/>
                <a:cs typeface="Code Pro"/>
                <a:sym typeface="Code Pro"/>
              </a:rPr>
              <a:t>Be</a:t>
            </a:r>
            <a:r>
              <a:rPr lang="en-US" sz="3199">
                <a:solidFill>
                  <a:srgbClr val="000000"/>
                </a:solidFill>
                <a:latin typeface="Code Pro"/>
                <a:ea typeface="Code Pro"/>
                <a:cs typeface="Code Pro"/>
                <a:sym typeface="Code Pro"/>
              </a:rPr>
              <a:t>fore proceeding to the predictive model building stage, it is important to first conduct </a:t>
            </a:r>
            <a:r>
              <a:rPr lang="en-US" sz="3199" b="true">
                <a:solidFill>
                  <a:srgbClr val="FF9933"/>
                </a:solidFill>
                <a:latin typeface="Code Pro Bold"/>
                <a:ea typeface="Code Pro Bold"/>
                <a:cs typeface="Code Pro Bold"/>
                <a:sym typeface="Code Pro Bold"/>
              </a:rPr>
              <a:t>exploratory data analysis</a:t>
            </a:r>
            <a:r>
              <a:rPr lang="en-US" sz="3199">
                <a:solidFill>
                  <a:srgbClr val="000000"/>
                </a:solidFill>
                <a:latin typeface="Code Pro"/>
                <a:ea typeface="Code Pro"/>
                <a:cs typeface="Code Pro"/>
                <a:sym typeface="Code Pro"/>
              </a:rPr>
              <a:t> to </a:t>
            </a:r>
            <a:r>
              <a:rPr lang="en-US" sz="3199">
                <a:solidFill>
                  <a:srgbClr val="000000"/>
                </a:solidFill>
                <a:latin typeface="Code Pro"/>
                <a:ea typeface="Code Pro"/>
                <a:cs typeface="Code Pro"/>
                <a:sym typeface="Code Pro"/>
              </a:rPr>
              <a:t>gain </a:t>
            </a:r>
            <a:r>
              <a:rPr lang="en-US" sz="3199">
                <a:solidFill>
                  <a:srgbClr val="000000"/>
                </a:solidFill>
                <a:latin typeface="Code Pro"/>
                <a:ea typeface="Code Pro"/>
                <a:cs typeface="Code Pro"/>
                <a:sym typeface="Code Pro"/>
              </a:rPr>
              <a:t>a </a:t>
            </a:r>
            <a:r>
              <a:rPr lang="en-US" sz="3199" b="true">
                <a:solidFill>
                  <a:srgbClr val="014C84"/>
                </a:solidFill>
                <a:latin typeface="Code Pro Bold"/>
                <a:ea typeface="Code Pro Bold"/>
                <a:cs typeface="Code Pro Bold"/>
                <a:sym typeface="Code Pro Bold"/>
              </a:rPr>
              <a:t>deep understanding of the historical data</a:t>
            </a:r>
            <a:r>
              <a:rPr lang="en-US" sz="3199" b="true">
                <a:solidFill>
                  <a:srgbClr val="000000"/>
                </a:solidFill>
                <a:latin typeface="Code Pro Bold"/>
                <a:ea typeface="Code Pro Bold"/>
                <a:cs typeface="Code Pro Bold"/>
                <a:sym typeface="Code Pro Bold"/>
              </a:rPr>
              <a:t>.</a:t>
            </a:r>
          </a:p>
          <a:p>
            <a:pPr algn="ctr">
              <a:lnSpc>
                <a:spcPts val="4927"/>
              </a:lnSpc>
            </a:pPr>
          </a:p>
          <a:p>
            <a:pPr algn="ctr">
              <a:lnSpc>
                <a:spcPts val="4927"/>
              </a:lnSpc>
            </a:pPr>
            <a:r>
              <a:rPr lang="en-US" sz="3199">
                <a:solidFill>
                  <a:srgbClr val="000000"/>
                </a:solidFill>
                <a:latin typeface="Code Pro"/>
                <a:ea typeface="Code Pro"/>
                <a:cs typeface="Code Pro"/>
                <a:sym typeface="Code Pro"/>
              </a:rPr>
              <a:t>This</a:t>
            </a:r>
            <a:r>
              <a:rPr lang="en-US" sz="3199">
                <a:solidFill>
                  <a:srgbClr val="000000"/>
                </a:solidFill>
                <a:latin typeface="Code Pro"/>
                <a:ea typeface="Code Pro"/>
                <a:cs typeface="Code Pro"/>
                <a:sym typeface="Code Pro"/>
              </a:rPr>
              <a:t> helps companies </a:t>
            </a:r>
            <a:r>
              <a:rPr lang="en-US" sz="3199" b="true">
                <a:solidFill>
                  <a:srgbClr val="014C84"/>
                </a:solidFill>
                <a:latin typeface="Code Pro Bold"/>
                <a:ea typeface="Code Pro Bold"/>
                <a:cs typeface="Code Pro Bold"/>
                <a:sym typeface="Code Pro Bold"/>
              </a:rPr>
              <a:t>make more informed decisions</a:t>
            </a:r>
            <a:r>
              <a:rPr lang="en-US" sz="3199">
                <a:solidFill>
                  <a:srgbClr val="000000"/>
                </a:solidFill>
                <a:latin typeface="Code Pro"/>
                <a:ea typeface="Code Pro"/>
                <a:cs typeface="Code Pro"/>
                <a:sym typeface="Code Pro"/>
              </a:rPr>
              <a:t> when designing models, </a:t>
            </a:r>
            <a:r>
              <a:rPr lang="en-US" sz="3199">
                <a:solidFill>
                  <a:srgbClr val="000000"/>
                </a:solidFill>
                <a:latin typeface="Code Pro"/>
                <a:ea typeface="Code Pro"/>
                <a:cs typeface="Code Pro"/>
                <a:sym typeface="Code Pro"/>
              </a:rPr>
              <a:t>so</a:t>
            </a:r>
            <a:r>
              <a:rPr lang="en-US" sz="3199">
                <a:solidFill>
                  <a:srgbClr val="000000"/>
                </a:solidFill>
                <a:latin typeface="Code Pro"/>
                <a:ea typeface="Code Pro"/>
                <a:cs typeface="Code Pro"/>
                <a:sym typeface="Code Pro"/>
              </a:rPr>
              <a:t> tha</a:t>
            </a:r>
            <a:r>
              <a:rPr lang="en-US" sz="3199">
                <a:solidFill>
                  <a:srgbClr val="000000"/>
                </a:solidFill>
                <a:latin typeface="Code Pro"/>
                <a:ea typeface="Code Pro"/>
                <a:cs typeface="Code Pro"/>
                <a:sym typeface="Code Pro"/>
              </a:rPr>
              <a:t>t the </a:t>
            </a:r>
            <a:r>
              <a:rPr lang="en-US" sz="3199">
                <a:solidFill>
                  <a:srgbClr val="000000"/>
                </a:solidFill>
                <a:latin typeface="Code Pro"/>
                <a:ea typeface="Code Pro"/>
                <a:cs typeface="Code Pro"/>
                <a:sym typeface="Code Pro"/>
              </a:rPr>
              <a:t>r</a:t>
            </a:r>
            <a:r>
              <a:rPr lang="en-US" sz="3199">
                <a:solidFill>
                  <a:srgbClr val="000000"/>
                </a:solidFill>
                <a:latin typeface="Code Pro"/>
                <a:ea typeface="Code Pro"/>
                <a:cs typeface="Code Pro"/>
                <a:sym typeface="Code Pro"/>
              </a:rPr>
              <a:t>e</a:t>
            </a:r>
            <a:r>
              <a:rPr lang="en-US" sz="3199">
                <a:solidFill>
                  <a:srgbClr val="000000"/>
                </a:solidFill>
                <a:latin typeface="Code Pro"/>
                <a:ea typeface="Code Pro"/>
                <a:cs typeface="Code Pro"/>
                <a:sym typeface="Code Pro"/>
              </a:rPr>
              <a:t>su</a:t>
            </a:r>
            <a:r>
              <a:rPr lang="en-US" sz="3199">
                <a:solidFill>
                  <a:srgbClr val="000000"/>
                </a:solidFill>
                <a:latin typeface="Code Pro"/>
                <a:ea typeface="Code Pro"/>
                <a:cs typeface="Code Pro"/>
                <a:sym typeface="Code Pro"/>
              </a:rPr>
              <a:t>l</a:t>
            </a:r>
            <a:r>
              <a:rPr lang="en-US" sz="3199">
                <a:solidFill>
                  <a:srgbClr val="000000"/>
                </a:solidFill>
                <a:latin typeface="Code Pro"/>
                <a:ea typeface="Code Pro"/>
                <a:cs typeface="Code Pro"/>
                <a:sym typeface="Code Pro"/>
              </a:rPr>
              <a:t>ti</a:t>
            </a:r>
            <a:r>
              <a:rPr lang="en-US" sz="3199">
                <a:solidFill>
                  <a:srgbClr val="000000"/>
                </a:solidFill>
                <a:latin typeface="Code Pro"/>
                <a:ea typeface="Code Pro"/>
                <a:cs typeface="Code Pro"/>
                <a:sym typeface="Code Pro"/>
              </a:rPr>
              <a:t>n</a:t>
            </a:r>
            <a:r>
              <a:rPr lang="en-US" sz="3199">
                <a:solidFill>
                  <a:srgbClr val="000000"/>
                </a:solidFill>
                <a:latin typeface="Code Pro"/>
                <a:ea typeface="Code Pro"/>
                <a:cs typeface="Code Pro"/>
                <a:sym typeface="Code Pro"/>
              </a:rPr>
              <a:t>g</a:t>
            </a:r>
            <a:r>
              <a:rPr lang="en-US" sz="3199">
                <a:solidFill>
                  <a:srgbClr val="000000"/>
                </a:solidFill>
                <a:latin typeface="Code Pro"/>
                <a:ea typeface="Code Pro"/>
                <a:cs typeface="Code Pro"/>
                <a:sym typeface="Code Pro"/>
              </a:rPr>
              <a:t> </a:t>
            </a:r>
            <a:r>
              <a:rPr lang="en-US" sz="3199" b="true">
                <a:solidFill>
                  <a:srgbClr val="FF9933"/>
                </a:solidFill>
                <a:latin typeface="Code Pro Bold"/>
                <a:ea typeface="Code Pro Bold"/>
                <a:cs typeface="Code Pro Bold"/>
                <a:sym typeface="Code Pro Bold"/>
              </a:rPr>
              <a:t>models are more accurate</a:t>
            </a:r>
            <a:r>
              <a:rPr lang="en-US" sz="3199">
                <a:solidFill>
                  <a:srgbClr val="000000"/>
                </a:solidFill>
                <a:latin typeface="Code Pro"/>
                <a:ea typeface="Code Pro"/>
                <a:cs typeface="Code Pro"/>
                <a:sym typeface="Code Pro"/>
              </a:rPr>
              <a:t> </a:t>
            </a:r>
            <a:r>
              <a:rPr lang="en-US" sz="3199">
                <a:solidFill>
                  <a:srgbClr val="000000"/>
                </a:solidFill>
                <a:latin typeface="Code Pro"/>
                <a:ea typeface="Code Pro"/>
                <a:cs typeface="Code Pro"/>
                <a:sym typeface="Code Pro"/>
              </a:rPr>
              <a:t>and bas</a:t>
            </a:r>
            <a:r>
              <a:rPr lang="en-US" sz="3199">
                <a:solidFill>
                  <a:srgbClr val="000000"/>
                </a:solidFill>
                <a:latin typeface="Code Pro"/>
                <a:ea typeface="Code Pro"/>
                <a:cs typeface="Code Pro"/>
                <a:sym typeface="Code Pro"/>
              </a:rPr>
              <a:t>ed o</a:t>
            </a:r>
            <a:r>
              <a:rPr lang="en-US" sz="3199">
                <a:solidFill>
                  <a:srgbClr val="000000"/>
                </a:solidFill>
                <a:latin typeface="Code Pro"/>
                <a:ea typeface="Code Pro"/>
                <a:cs typeface="Code Pro"/>
                <a:sym typeface="Code Pro"/>
              </a:rPr>
              <a:t>n </a:t>
            </a:r>
            <a:r>
              <a:rPr lang="en-US" sz="3199" b="true">
                <a:solidFill>
                  <a:srgbClr val="FF9933"/>
                </a:solidFill>
                <a:latin typeface="Code Pro Bold"/>
                <a:ea typeface="Code Pro Bold"/>
                <a:cs typeface="Code Pro Bold"/>
                <a:sym typeface="Code Pro Bold"/>
              </a:rPr>
              <a:t>reliable insights</a:t>
            </a:r>
            <a:r>
              <a:rPr lang="en-US" sz="3199">
                <a:solidFill>
                  <a:srgbClr val="000000"/>
                </a:solidFill>
                <a:latin typeface="Code Pro"/>
                <a:ea typeface="Code Pro"/>
                <a:cs typeface="Code Pro"/>
                <a:sym typeface="Code Pro"/>
              </a:rPr>
              <a:t>.</a:t>
            </a:r>
          </a:p>
          <a:p>
            <a:pPr algn="ctr">
              <a:lnSpc>
                <a:spcPts val="4927"/>
              </a:lnSpc>
            </a:pP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50078" y="2743070"/>
            <a:ext cx="10035851" cy="2117967"/>
          </a:xfrm>
          <a:prstGeom prst="rect">
            <a:avLst/>
          </a:prstGeom>
        </p:spPr>
        <p:txBody>
          <a:bodyPr anchor="t" rtlCol="false" tIns="0" lIns="0" bIns="0" rIns="0">
            <a:spAutoFit/>
          </a:bodyPr>
          <a:lstStyle/>
          <a:p>
            <a:pPr algn="just">
              <a:lnSpc>
                <a:spcPts val="3386"/>
              </a:lnSpc>
            </a:pPr>
            <a:r>
              <a:rPr lang="en-US" sz="2157">
                <a:solidFill>
                  <a:srgbClr val="020202"/>
                </a:solidFill>
                <a:latin typeface="Code Pro"/>
                <a:ea typeface="Code Pro"/>
                <a:cs typeface="Code Pro"/>
                <a:sym typeface="Code Pro"/>
              </a:rPr>
              <a:t>Bas</a:t>
            </a:r>
            <a:r>
              <a:rPr lang="en-US" sz="2157">
                <a:solidFill>
                  <a:srgbClr val="020202"/>
                </a:solidFill>
                <a:latin typeface="Code Pro"/>
                <a:ea typeface="Code Pro"/>
                <a:cs typeface="Code Pro"/>
                <a:sym typeface="Code Pro"/>
              </a:rPr>
              <a:t>ed</a:t>
            </a:r>
            <a:r>
              <a:rPr lang="en-US" sz="2157">
                <a:solidFill>
                  <a:srgbClr val="020202"/>
                </a:solidFill>
                <a:latin typeface="Code Pro"/>
                <a:ea typeface="Code Pro"/>
                <a:cs typeface="Code Pro"/>
                <a:sym typeface="Code Pro"/>
              </a:rPr>
              <a:t> on </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he</a:t>
            </a:r>
            <a:r>
              <a:rPr lang="en-US" sz="2157">
                <a:solidFill>
                  <a:srgbClr val="020202"/>
                </a:solidFill>
                <a:latin typeface="Code Pro"/>
                <a:ea typeface="Code Pro"/>
                <a:cs typeface="Code Pro"/>
                <a:sym typeface="Code Pro"/>
              </a:rPr>
              <a:t> </a:t>
            </a:r>
            <a:r>
              <a:rPr lang="en-US" sz="2157">
                <a:solidFill>
                  <a:srgbClr val="020202"/>
                </a:solidFill>
                <a:latin typeface="Code Pro"/>
                <a:ea typeface="Code Pro"/>
                <a:cs typeface="Code Pro"/>
                <a:sym typeface="Code Pro"/>
              </a:rPr>
              <a:t>figu</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e above, the dist</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ib</a:t>
            </a:r>
            <a:r>
              <a:rPr lang="en-US" sz="2157">
                <a:solidFill>
                  <a:srgbClr val="020202"/>
                </a:solidFill>
                <a:latin typeface="Code Pro"/>
                <a:ea typeface="Code Pro"/>
                <a:cs typeface="Code Pro"/>
                <a:sym typeface="Code Pro"/>
              </a:rPr>
              <a:t>u</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i</a:t>
            </a:r>
            <a:r>
              <a:rPr lang="en-US" sz="2157">
                <a:solidFill>
                  <a:srgbClr val="020202"/>
                </a:solidFill>
                <a:latin typeface="Code Pro"/>
                <a:ea typeface="Code Pro"/>
                <a:cs typeface="Code Pro"/>
                <a:sym typeface="Code Pro"/>
              </a:rPr>
              <a:t>on</a:t>
            </a:r>
            <a:r>
              <a:rPr lang="en-US" sz="2157">
                <a:solidFill>
                  <a:srgbClr val="020202"/>
                </a:solidFill>
                <a:latin typeface="Code Pro"/>
                <a:ea typeface="Code Pro"/>
                <a:cs typeface="Code Pro"/>
                <a:sym typeface="Code Pro"/>
              </a:rPr>
              <a:t> </a:t>
            </a:r>
            <a:r>
              <a:rPr lang="en-US" sz="2157">
                <a:solidFill>
                  <a:srgbClr val="020202"/>
                </a:solidFill>
                <a:latin typeface="Code Pro"/>
                <a:ea typeface="Code Pro"/>
                <a:cs typeface="Code Pro"/>
                <a:sym typeface="Code Pro"/>
              </a:rPr>
              <a:t>b</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tw</a:t>
            </a:r>
            <a:r>
              <a:rPr lang="en-US" sz="2157">
                <a:solidFill>
                  <a:srgbClr val="020202"/>
                </a:solidFill>
                <a:latin typeface="Code Pro"/>
                <a:ea typeface="Code Pro"/>
                <a:cs typeface="Code Pro"/>
                <a:sym typeface="Code Pro"/>
              </a:rPr>
              <a:t>een</a:t>
            </a:r>
            <a:r>
              <a:rPr lang="en-US" sz="2157">
                <a:solidFill>
                  <a:srgbClr val="020202"/>
                </a:solidFill>
                <a:latin typeface="Code Pro"/>
                <a:ea typeface="Code Pro"/>
                <a:cs typeface="Code Pro"/>
                <a:sym typeface="Code Pro"/>
              </a:rPr>
              <a:t> Good Loan and Bad Loan can be seen in the form of a pie chart:</a:t>
            </a:r>
          </a:p>
          <a:p>
            <a:pPr algn="just" marL="465696" indent="-232848" lvl="1">
              <a:lnSpc>
                <a:spcPts val="3386"/>
              </a:lnSpc>
              <a:buFont typeface="Arial"/>
              <a:buChar char="•"/>
            </a:pPr>
            <a:r>
              <a:rPr lang="en-US" b="true" sz="2157">
                <a:solidFill>
                  <a:srgbClr val="FF9933"/>
                </a:solidFill>
                <a:latin typeface="Code Pro Bold"/>
                <a:ea typeface="Code Pro Bold"/>
                <a:cs typeface="Code Pro Bold"/>
                <a:sym typeface="Code Pro Bold"/>
              </a:rPr>
              <a:t>Good Loan (current loan) </a:t>
            </a:r>
            <a:r>
              <a:rPr lang="en-US" sz="2157">
                <a:solidFill>
                  <a:srgbClr val="020202"/>
                </a:solidFill>
                <a:latin typeface="Code Pro"/>
                <a:ea typeface="Code Pro"/>
                <a:cs typeface="Code Pro"/>
                <a:sym typeface="Code Pro"/>
              </a:rPr>
              <a:t>dominates with a proportion of </a:t>
            </a:r>
            <a:r>
              <a:rPr lang="en-US" b="true" sz="2157">
                <a:solidFill>
                  <a:srgbClr val="014C84"/>
                </a:solidFill>
                <a:latin typeface="Code Pro Bold"/>
                <a:ea typeface="Code Pro Bold"/>
                <a:cs typeface="Code Pro Bold"/>
                <a:sym typeface="Code Pro Bold"/>
              </a:rPr>
              <a:t>89.1%.</a:t>
            </a:r>
          </a:p>
          <a:p>
            <a:pPr algn="just" marL="465696" indent="-232848" lvl="1">
              <a:lnSpc>
                <a:spcPts val="3386"/>
              </a:lnSpc>
              <a:buFont typeface="Arial"/>
              <a:buChar char="•"/>
            </a:pPr>
            <a:r>
              <a:rPr lang="en-US" sz="2157">
                <a:solidFill>
                  <a:srgbClr val="020202"/>
                </a:solidFill>
                <a:latin typeface="Code Pro"/>
                <a:ea typeface="Code Pro"/>
                <a:cs typeface="Code Pro"/>
                <a:sym typeface="Code Pro"/>
              </a:rPr>
              <a:t>Meanwhile, </a:t>
            </a:r>
            <a:r>
              <a:rPr lang="en-US" b="true" sz="2157">
                <a:solidFill>
                  <a:srgbClr val="FF9933"/>
                </a:solidFill>
                <a:latin typeface="Code Pro Bold"/>
                <a:ea typeface="Code Pro Bold"/>
                <a:cs typeface="Code Pro Bold"/>
                <a:sym typeface="Code Pro Bold"/>
              </a:rPr>
              <a:t>Bad Loan (non-performing loans)</a:t>
            </a:r>
            <a:r>
              <a:rPr lang="en-US" sz="2157">
                <a:solidFill>
                  <a:srgbClr val="020202"/>
                </a:solidFill>
                <a:latin typeface="Code Pro"/>
                <a:ea typeface="Code Pro"/>
                <a:cs typeface="Code Pro"/>
                <a:sym typeface="Code Pro"/>
              </a:rPr>
              <a:t> only covers </a:t>
            </a:r>
            <a:r>
              <a:rPr lang="en-US" b="true" sz="2157">
                <a:solidFill>
                  <a:srgbClr val="014C84"/>
                </a:solidFill>
                <a:latin typeface="Code Pro Bold"/>
                <a:ea typeface="Code Pro Bold"/>
                <a:cs typeface="Code Pro Bold"/>
                <a:sym typeface="Code Pro Bold"/>
              </a:rPr>
              <a:t>10.9%</a:t>
            </a:r>
            <a:r>
              <a:rPr lang="en-US" sz="2157">
                <a:solidFill>
                  <a:srgbClr val="020202"/>
                </a:solidFill>
                <a:latin typeface="Code Pro"/>
                <a:ea typeface="Code Pro"/>
                <a:cs typeface="Code Pro"/>
                <a:sym typeface="Code Pro"/>
              </a:rPr>
              <a:t> of the total data.</a:t>
            </a:r>
          </a:p>
        </p:txBody>
      </p:sp>
      <p:sp>
        <p:nvSpPr>
          <p:cNvPr name="TextBox 3" id="3"/>
          <p:cNvSpPr txBox="true"/>
          <p:nvPr/>
        </p:nvSpPr>
        <p:spPr>
          <a:xfrm rot="0">
            <a:off x="7750078" y="5290615"/>
            <a:ext cx="10035851" cy="3403843"/>
          </a:xfrm>
          <a:prstGeom prst="rect">
            <a:avLst/>
          </a:prstGeom>
        </p:spPr>
        <p:txBody>
          <a:bodyPr anchor="t" rtlCol="false" tIns="0" lIns="0" bIns="0" rIns="0">
            <a:spAutoFit/>
          </a:bodyPr>
          <a:lstStyle/>
          <a:p>
            <a:pPr algn="just">
              <a:lnSpc>
                <a:spcPts val="3386"/>
              </a:lnSpc>
            </a:pPr>
            <a:r>
              <a:rPr lang="en-US" sz="2157">
                <a:solidFill>
                  <a:srgbClr val="020202"/>
                </a:solidFill>
                <a:latin typeface="Code Pro"/>
                <a:ea typeface="Code Pro"/>
                <a:cs typeface="Code Pro"/>
                <a:sym typeface="Code Pro"/>
              </a:rPr>
              <a:t>This visualization shows that the dataset is </a:t>
            </a:r>
            <a:r>
              <a:rPr lang="en-US" sz="2157" b="true">
                <a:solidFill>
                  <a:srgbClr val="FF9933"/>
                </a:solidFill>
                <a:latin typeface="Code Pro Bold"/>
                <a:ea typeface="Code Pro Bold"/>
                <a:cs typeface="Code Pro Bold"/>
                <a:sym typeface="Code Pro Bold"/>
              </a:rPr>
              <a:t>imbalanced</a:t>
            </a:r>
            <a:r>
              <a:rPr lang="en-US" sz="2157">
                <a:solidFill>
                  <a:srgbClr val="020202"/>
                </a:solidFill>
                <a:latin typeface="Code Pro"/>
                <a:ea typeface="Code Pro"/>
                <a:cs typeface="Code Pro"/>
                <a:sym typeface="Code Pro"/>
              </a:rPr>
              <a:t>, where the majority of loans are classified as current. This is </a:t>
            </a:r>
            <a:r>
              <a:rPr lang="en-US" sz="2157">
                <a:solidFill>
                  <a:srgbClr val="020202"/>
                </a:solidFill>
                <a:latin typeface="Code Pro"/>
                <a:ea typeface="Code Pro"/>
                <a:cs typeface="Code Pro"/>
                <a:sym typeface="Code Pro"/>
              </a:rPr>
              <a:t>imp</a:t>
            </a:r>
            <a:r>
              <a:rPr lang="en-US" sz="2157">
                <a:solidFill>
                  <a:srgbClr val="020202"/>
                </a:solidFill>
                <a:latin typeface="Code Pro"/>
                <a:ea typeface="Code Pro"/>
                <a:cs typeface="Code Pro"/>
                <a:sym typeface="Code Pro"/>
              </a:rPr>
              <a:t>o</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tant t</a:t>
            </a:r>
            <a:r>
              <a:rPr lang="en-US" sz="2157">
                <a:solidFill>
                  <a:srgbClr val="020202"/>
                </a:solidFill>
                <a:latin typeface="Code Pro"/>
                <a:ea typeface="Code Pro"/>
                <a:cs typeface="Code Pro"/>
                <a:sym typeface="Code Pro"/>
              </a:rPr>
              <a:t>o</a:t>
            </a:r>
            <a:r>
              <a:rPr lang="en-US" sz="2157">
                <a:solidFill>
                  <a:srgbClr val="020202"/>
                </a:solidFill>
                <a:latin typeface="Code Pro"/>
                <a:ea typeface="Code Pro"/>
                <a:cs typeface="Code Pro"/>
                <a:sym typeface="Code Pro"/>
              </a:rPr>
              <a:t> not</a:t>
            </a:r>
            <a:r>
              <a:rPr lang="en-US" sz="2157">
                <a:solidFill>
                  <a:srgbClr val="020202"/>
                </a:solidFill>
                <a:latin typeface="Code Pro"/>
                <a:ea typeface="Code Pro"/>
                <a:cs typeface="Code Pro"/>
                <a:sym typeface="Code Pro"/>
              </a:rPr>
              <a:t>e </a:t>
            </a:r>
            <a:r>
              <a:rPr lang="en-US" sz="2157">
                <a:solidFill>
                  <a:srgbClr val="020202"/>
                </a:solidFill>
                <a:latin typeface="Code Pro"/>
                <a:ea typeface="Code Pro"/>
                <a:cs typeface="Code Pro"/>
                <a:sym typeface="Code Pro"/>
              </a:rPr>
              <a:t>wh</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n buil</a:t>
            </a:r>
            <a:r>
              <a:rPr lang="en-US" sz="2157">
                <a:solidFill>
                  <a:srgbClr val="020202"/>
                </a:solidFill>
                <a:latin typeface="Code Pro"/>
                <a:ea typeface="Code Pro"/>
                <a:cs typeface="Code Pro"/>
                <a:sym typeface="Code Pro"/>
              </a:rPr>
              <a:t>di</a:t>
            </a:r>
            <a:r>
              <a:rPr lang="en-US" sz="2157">
                <a:solidFill>
                  <a:srgbClr val="020202"/>
                </a:solidFill>
                <a:latin typeface="Code Pro"/>
                <a:ea typeface="Code Pro"/>
                <a:cs typeface="Code Pro"/>
                <a:sym typeface="Code Pro"/>
              </a:rPr>
              <a:t>ng p</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edic</a:t>
            </a:r>
            <a:r>
              <a:rPr lang="en-US" sz="2157">
                <a:solidFill>
                  <a:srgbClr val="020202"/>
                </a:solidFill>
                <a:latin typeface="Code Pro"/>
                <a:ea typeface="Code Pro"/>
                <a:cs typeface="Code Pro"/>
                <a:sym typeface="Code Pro"/>
              </a:rPr>
              <a:t>ti</a:t>
            </a:r>
            <a:r>
              <a:rPr lang="en-US" sz="2157">
                <a:solidFill>
                  <a:srgbClr val="020202"/>
                </a:solidFill>
                <a:latin typeface="Code Pro"/>
                <a:ea typeface="Code Pro"/>
                <a:cs typeface="Code Pro"/>
                <a:sym typeface="Code Pro"/>
              </a:rPr>
              <a:t>v</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 model</a:t>
            </a:r>
            <a:r>
              <a:rPr lang="en-US" sz="2157">
                <a:solidFill>
                  <a:srgbClr val="020202"/>
                </a:solidFill>
                <a:latin typeface="Code Pro"/>
                <a:ea typeface="Code Pro"/>
                <a:cs typeface="Code Pro"/>
                <a:sym typeface="Code Pro"/>
              </a:rPr>
              <a:t>s</a:t>
            </a:r>
            <a:r>
              <a:rPr lang="en-US" sz="2157">
                <a:solidFill>
                  <a:srgbClr val="020202"/>
                </a:solidFill>
                <a:latin typeface="Code Pro"/>
                <a:ea typeface="Code Pro"/>
                <a:cs typeface="Code Pro"/>
                <a:sym typeface="Code Pro"/>
              </a:rPr>
              <a:t>,</a:t>
            </a:r>
            <a:r>
              <a:rPr lang="en-US" sz="2157">
                <a:solidFill>
                  <a:srgbClr val="020202"/>
                </a:solidFill>
                <a:latin typeface="Code Pro"/>
                <a:ea typeface="Code Pro"/>
                <a:cs typeface="Code Pro"/>
                <a:sym typeface="Code Pro"/>
              </a:rPr>
              <a:t> as</a:t>
            </a:r>
            <a:r>
              <a:rPr lang="en-US" sz="2157">
                <a:solidFill>
                  <a:srgbClr val="020202"/>
                </a:solidFill>
                <a:latin typeface="Code Pro"/>
                <a:ea typeface="Code Pro"/>
                <a:cs typeface="Code Pro"/>
                <a:sym typeface="Code Pro"/>
              </a:rPr>
              <a:t> cla</a:t>
            </a:r>
            <a:r>
              <a:rPr lang="en-US" sz="2157">
                <a:solidFill>
                  <a:srgbClr val="020202"/>
                </a:solidFill>
                <a:latin typeface="Code Pro"/>
                <a:ea typeface="Code Pro"/>
                <a:cs typeface="Code Pro"/>
                <a:sym typeface="Code Pro"/>
              </a:rPr>
              <a:t>ss</a:t>
            </a:r>
            <a:r>
              <a:rPr lang="en-US" sz="2157">
                <a:solidFill>
                  <a:srgbClr val="020202"/>
                </a:solidFill>
                <a:latin typeface="Code Pro"/>
                <a:ea typeface="Code Pro"/>
                <a:cs typeface="Code Pro"/>
                <a:sym typeface="Code Pro"/>
              </a:rPr>
              <a:t> i</a:t>
            </a:r>
            <a:r>
              <a:rPr lang="en-US" sz="2157">
                <a:solidFill>
                  <a:srgbClr val="020202"/>
                </a:solidFill>
                <a:latin typeface="Code Pro"/>
                <a:ea typeface="Code Pro"/>
                <a:cs typeface="Code Pro"/>
                <a:sym typeface="Code Pro"/>
              </a:rPr>
              <a:t>m</a:t>
            </a:r>
            <a:r>
              <a:rPr lang="en-US" sz="2157">
                <a:solidFill>
                  <a:srgbClr val="020202"/>
                </a:solidFill>
                <a:latin typeface="Code Pro"/>
                <a:ea typeface="Code Pro"/>
                <a:cs typeface="Code Pro"/>
                <a:sym typeface="Code Pro"/>
              </a:rPr>
              <a:t>balanc</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 ca</a:t>
            </a:r>
            <a:r>
              <a:rPr lang="en-US" sz="2157">
                <a:solidFill>
                  <a:srgbClr val="020202"/>
                </a:solidFill>
                <a:latin typeface="Code Pro"/>
                <a:ea typeface="Code Pro"/>
                <a:cs typeface="Code Pro"/>
                <a:sym typeface="Code Pro"/>
              </a:rPr>
              <a:t>n </a:t>
            </a:r>
            <a:r>
              <a:rPr lang="en-US" sz="2157">
                <a:solidFill>
                  <a:srgbClr val="020202"/>
                </a:solidFill>
                <a:latin typeface="Code Pro"/>
                <a:ea typeface="Code Pro"/>
                <a:cs typeface="Code Pro"/>
                <a:sym typeface="Code Pro"/>
              </a:rPr>
              <a:t>aff</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c</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 m</a:t>
            </a:r>
            <a:r>
              <a:rPr lang="en-US" sz="2157">
                <a:solidFill>
                  <a:srgbClr val="020202"/>
                </a:solidFill>
                <a:latin typeface="Code Pro"/>
                <a:ea typeface="Code Pro"/>
                <a:cs typeface="Code Pro"/>
                <a:sym typeface="Code Pro"/>
              </a:rPr>
              <a:t>od</a:t>
            </a:r>
            <a:r>
              <a:rPr lang="en-US" sz="2157">
                <a:solidFill>
                  <a:srgbClr val="020202"/>
                </a:solidFill>
                <a:latin typeface="Code Pro"/>
                <a:ea typeface="Code Pro"/>
                <a:cs typeface="Code Pro"/>
                <a:sym typeface="Code Pro"/>
              </a:rPr>
              <a:t>el performance - particularly in detecting the minority category (Bad Loan), which is often the main focus of credit risk analysis. Approaches such as </a:t>
            </a:r>
            <a:r>
              <a:rPr lang="en-US" sz="2157" b="true">
                <a:solidFill>
                  <a:srgbClr val="014C84"/>
                </a:solidFill>
                <a:latin typeface="Code Pro Bold"/>
                <a:ea typeface="Code Pro Bold"/>
                <a:cs typeface="Code Pro Bold"/>
                <a:sym typeface="Code Pro Bold"/>
              </a:rPr>
              <a:t>oversampling, undersampling, </a:t>
            </a:r>
            <a:r>
              <a:rPr lang="en-US" sz="2157">
                <a:solidFill>
                  <a:srgbClr val="020202"/>
                </a:solidFill>
                <a:latin typeface="Code Pro"/>
                <a:ea typeface="Code Pro"/>
                <a:cs typeface="Code Pro"/>
                <a:sym typeface="Code Pro"/>
              </a:rPr>
              <a:t>or the use of appropriate evaluation metrics (such as </a:t>
            </a:r>
            <a:r>
              <a:rPr lang="en-US" sz="2157" b="true">
                <a:solidFill>
                  <a:srgbClr val="FF9933"/>
                </a:solidFill>
                <a:latin typeface="Code Pro Bold"/>
                <a:ea typeface="Code Pro Bold"/>
                <a:cs typeface="Code Pro Bold"/>
                <a:sym typeface="Code Pro Bold"/>
              </a:rPr>
              <a:t>F1-score, AUC</a:t>
            </a:r>
            <a:r>
              <a:rPr lang="en-US" sz="2157">
                <a:solidFill>
                  <a:srgbClr val="020202"/>
                </a:solidFill>
                <a:latin typeface="Code Pro"/>
                <a:ea typeface="Code Pro"/>
                <a:cs typeface="Code Pro"/>
                <a:sym typeface="Code Pro"/>
              </a:rPr>
              <a:t>) need to be considered so that the </a:t>
            </a:r>
            <a:r>
              <a:rPr lang="en-US" sz="2157" b="true">
                <a:solidFill>
                  <a:srgbClr val="014C84"/>
                </a:solidFill>
                <a:latin typeface="Code Pro Bold"/>
                <a:ea typeface="Code Pro Bold"/>
                <a:cs typeface="Code Pro Bold"/>
                <a:sym typeface="Code Pro Bold"/>
              </a:rPr>
              <a:t>model is not biased towards the majority of the class.</a:t>
            </a:r>
          </a:p>
        </p:txBody>
      </p:sp>
      <p:sp>
        <p:nvSpPr>
          <p:cNvPr name="Freeform 4" id="4"/>
          <p:cNvSpPr/>
          <p:nvPr/>
        </p:nvSpPr>
        <p:spPr>
          <a:xfrm flipH="false" flipV="false" rot="0">
            <a:off x="6628935" y="2687619"/>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28935" y="5230807"/>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752207" y="2765124"/>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TextBox 7" id="7"/>
          <p:cNvSpPr txBox="true"/>
          <p:nvPr/>
        </p:nvSpPr>
        <p:spPr>
          <a:xfrm rot="0">
            <a:off x="6752207" y="5308312"/>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Freeform 8" id="8"/>
          <p:cNvSpPr/>
          <p:nvPr/>
        </p:nvSpPr>
        <p:spPr>
          <a:xfrm flipH="false" flipV="false" rot="0">
            <a:off x="745547" y="2248480"/>
            <a:ext cx="5283313" cy="6291113"/>
          </a:xfrm>
          <a:custGeom>
            <a:avLst/>
            <a:gdLst/>
            <a:ahLst/>
            <a:cxnLst/>
            <a:rect r="r" b="b" t="t" l="l"/>
            <a:pathLst>
              <a:path h="6291113" w="5283313">
                <a:moveTo>
                  <a:pt x="0" y="0"/>
                </a:moveTo>
                <a:lnTo>
                  <a:pt x="5283313" y="0"/>
                </a:lnTo>
                <a:lnTo>
                  <a:pt x="5283313" y="6291113"/>
                </a:lnTo>
                <a:lnTo>
                  <a:pt x="0" y="6291113"/>
                </a:lnTo>
                <a:lnTo>
                  <a:pt x="0" y="0"/>
                </a:lnTo>
                <a:close/>
              </a:path>
            </a:pathLst>
          </a:custGeom>
          <a:blipFill>
            <a:blip r:embed="rId6"/>
            <a:stretch>
              <a:fillRect l="-25006" t="-12" r="-26262" b="-227"/>
            </a:stretch>
          </a:blipFill>
        </p:spPr>
      </p:sp>
      <p:sp>
        <p:nvSpPr>
          <p:cNvPr name="TextBox 9" id="9"/>
          <p:cNvSpPr txBox="true"/>
          <p:nvPr/>
        </p:nvSpPr>
        <p:spPr>
          <a:xfrm rot="0">
            <a:off x="5694724" y="873026"/>
            <a:ext cx="7802487" cy="1003980"/>
          </a:xfrm>
          <a:prstGeom prst="rect">
            <a:avLst/>
          </a:prstGeom>
        </p:spPr>
        <p:txBody>
          <a:bodyPr anchor="t" rtlCol="false" tIns="0" lIns="0" bIns="0" rIns="0">
            <a:spAutoFit/>
          </a:bodyPr>
          <a:lstStyle/>
          <a:p>
            <a:pPr algn="just">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Freeform 10" id="1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32600" y="869445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331797"/>
            <a:ext cx="8326557" cy="5574168"/>
            <a:chOff x="0" y="0"/>
            <a:chExt cx="11102076" cy="7432224"/>
          </a:xfrm>
        </p:grpSpPr>
        <p:sp>
          <p:nvSpPr>
            <p:cNvPr name="Freeform 3" id="3"/>
            <p:cNvSpPr/>
            <p:nvPr/>
          </p:nvSpPr>
          <p:spPr>
            <a:xfrm flipH="false" flipV="false" rot="0">
              <a:off x="0" y="0"/>
              <a:ext cx="11102076" cy="7396758"/>
            </a:xfrm>
            <a:custGeom>
              <a:avLst/>
              <a:gdLst/>
              <a:ahLst/>
              <a:cxnLst/>
              <a:rect r="r" b="b" t="t" l="l"/>
              <a:pathLst>
                <a:path h="7396758" w="11102076">
                  <a:moveTo>
                    <a:pt x="0" y="0"/>
                  </a:moveTo>
                  <a:lnTo>
                    <a:pt x="11102076" y="0"/>
                  </a:lnTo>
                  <a:lnTo>
                    <a:pt x="11102076" y="7396758"/>
                  </a:lnTo>
                  <a:lnTo>
                    <a:pt x="0" y="7396758"/>
                  </a:lnTo>
                  <a:lnTo>
                    <a:pt x="0" y="0"/>
                  </a:lnTo>
                  <a:close/>
                </a:path>
              </a:pathLst>
            </a:custGeom>
            <a:blipFill>
              <a:blip r:embed="rId2"/>
              <a:stretch>
                <a:fillRect l="0" t="0" r="0" b="0"/>
              </a:stretch>
            </a:blipFill>
          </p:spPr>
        </p:sp>
        <p:sp>
          <p:nvSpPr>
            <p:cNvPr name="Freeform 4" id="4"/>
            <p:cNvSpPr/>
            <p:nvPr/>
          </p:nvSpPr>
          <p:spPr>
            <a:xfrm flipH="false" flipV="false" rot="5400000">
              <a:off x="3065466" y="2755060"/>
              <a:ext cx="6064394" cy="3289934"/>
            </a:xfrm>
            <a:custGeom>
              <a:avLst/>
              <a:gdLst/>
              <a:ahLst/>
              <a:cxnLst/>
              <a:rect r="r" b="b" t="t" l="l"/>
              <a:pathLst>
                <a:path h="3289934" w="6064394">
                  <a:moveTo>
                    <a:pt x="0" y="0"/>
                  </a:moveTo>
                  <a:lnTo>
                    <a:pt x="6064394" y="0"/>
                  </a:lnTo>
                  <a:lnTo>
                    <a:pt x="6064394" y="3289934"/>
                  </a:lnTo>
                  <a:lnTo>
                    <a:pt x="0" y="3289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6" id="6"/>
          <p:cNvSpPr txBox="true"/>
          <p:nvPr/>
        </p:nvSpPr>
        <p:spPr>
          <a:xfrm rot="0">
            <a:off x="9750178" y="2177086"/>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Bas</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 on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a:t>
            </a:r>
            <a:r>
              <a:rPr lang="en-US" sz="1800">
                <a:solidFill>
                  <a:srgbClr val="020202"/>
                </a:solidFill>
                <a:latin typeface="Code Pro"/>
                <a:ea typeface="Code Pro"/>
                <a:cs typeface="Code Pro"/>
                <a:sym typeface="Code Pro"/>
              </a:rPr>
              <a:t> ann</a:t>
            </a:r>
            <a:r>
              <a:rPr lang="en-US" sz="1800">
                <a:solidFill>
                  <a:srgbClr val="020202"/>
                </a:solidFill>
                <a:latin typeface="Code Pro"/>
                <a:ea typeface="Code Pro"/>
                <a:cs typeface="Code Pro"/>
                <a:sym typeface="Code Pro"/>
              </a:rPr>
              <a:t>ual t</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end of demand for the ave</a:t>
            </a:r>
            <a:r>
              <a:rPr lang="en-US" sz="1800">
                <a:solidFill>
                  <a:srgbClr val="020202"/>
                </a:solidFill>
                <a:latin typeface="Code Pro"/>
                <a:ea typeface="Code Pro"/>
                <a:cs typeface="Code Pro"/>
                <a:sym typeface="Code Pro"/>
              </a:rPr>
              <a:t>rage</a:t>
            </a:r>
            <a:r>
              <a:rPr lang="en-US" sz="1800">
                <a:solidFill>
                  <a:srgbClr val="020202"/>
                </a:solidFill>
                <a:latin typeface="Code Pro"/>
                <a:ea typeface="Code Pro"/>
                <a:cs typeface="Code Pro"/>
                <a:sym typeface="Code Pro"/>
              </a:rPr>
              <a:t> loan amount, it can be seen that the average l</a:t>
            </a:r>
            <a:r>
              <a:rPr lang="en-US" sz="1800">
                <a:solidFill>
                  <a:srgbClr val="020202"/>
                </a:solidFill>
                <a:latin typeface="Code Pro"/>
                <a:ea typeface="Code Pro"/>
                <a:cs typeface="Code Pro"/>
                <a:sym typeface="Code Pro"/>
              </a:rPr>
              <a:t>oan </a:t>
            </a:r>
            <a:r>
              <a:rPr lang="en-US" sz="1800">
                <a:solidFill>
                  <a:srgbClr val="020202"/>
                </a:solidFill>
                <a:latin typeface="Code Pro"/>
                <a:ea typeface="Code Pro"/>
                <a:cs typeface="Code Pro"/>
                <a:sym typeface="Code Pro"/>
              </a:rPr>
              <a:t>amo</a:t>
            </a:r>
            <a:r>
              <a:rPr lang="en-US" sz="1800">
                <a:solidFill>
                  <a:srgbClr val="020202"/>
                </a:solidFill>
                <a:latin typeface="Code Pro"/>
                <a:ea typeface="Code Pro"/>
                <a:cs typeface="Code Pro"/>
                <a:sym typeface="Code Pro"/>
              </a:rPr>
              <a:t>unt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generally </a:t>
            </a:r>
            <a:r>
              <a:rPr lang="en-US" sz="1800" b="true">
                <a:solidFill>
                  <a:srgbClr val="FF9933"/>
                </a:solidFill>
                <a:latin typeface="Code Pro Bold"/>
                <a:ea typeface="Code Pro Bold"/>
                <a:cs typeface="Code Pro Bold"/>
                <a:sym typeface="Code Pro Bold"/>
              </a:rPr>
              <a:t>increased</a:t>
            </a:r>
            <a:r>
              <a:rPr lang="en-US" sz="1800">
                <a:solidFill>
                  <a:srgbClr val="020202"/>
                </a:solidFill>
                <a:latin typeface="Code Pro"/>
                <a:ea typeface="Code Pro"/>
                <a:cs typeface="Code Pro"/>
                <a:sym typeface="Code Pro"/>
              </a:rPr>
              <a:t> from year to year,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lth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ugh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e 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uctu</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tio</a:t>
            </a:r>
            <a:r>
              <a:rPr lang="en-US" sz="1800">
                <a:solidFill>
                  <a:srgbClr val="020202"/>
                </a:solidFill>
                <a:latin typeface="Code Pro"/>
                <a:ea typeface="Code Pro"/>
                <a:cs typeface="Code Pro"/>
                <a:sym typeface="Code Pro"/>
              </a:rPr>
              <a:t>ns</a:t>
            </a:r>
            <a:r>
              <a:rPr lang="en-US" sz="1800">
                <a:solidFill>
                  <a:srgbClr val="020202"/>
                </a:solidFill>
                <a:latin typeface="Code Pro"/>
                <a:ea typeface="Code Pro"/>
                <a:cs typeface="Code Pro"/>
                <a:sym typeface="Code Pro"/>
              </a:rPr>
              <a:t> in certain months.</a:t>
            </a:r>
          </a:p>
        </p:txBody>
      </p:sp>
      <p:sp>
        <p:nvSpPr>
          <p:cNvPr name="TextBox 7" id="7"/>
          <p:cNvSpPr txBox="true"/>
          <p:nvPr/>
        </p:nvSpPr>
        <p:spPr>
          <a:xfrm rot="0">
            <a:off x="9750178" y="3618215"/>
            <a:ext cx="8145609" cy="209664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b="true">
                <a:solidFill>
                  <a:srgbClr val="FF9933"/>
                </a:solidFill>
                <a:latin typeface="Code Pro Bold"/>
                <a:ea typeface="Code Pro Bold"/>
                <a:cs typeface="Code Pro Bold"/>
                <a:sym typeface="Code Pro Bold"/>
              </a:rPr>
              <a:t>increase </a:t>
            </a: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a:t>
            </a:r>
            <a:r>
              <a:rPr lang="en-US" sz="1800">
                <a:solidFill>
                  <a:srgbClr val="020202"/>
                </a:solidFill>
                <a:latin typeface="Code Pro"/>
                <a:ea typeface="Code Pro"/>
                <a:cs typeface="Code Pro"/>
                <a:sym typeface="Code Pro"/>
              </a:rPr>
              <a:t> averag</a:t>
            </a:r>
            <a:r>
              <a:rPr lang="en-US" sz="1800">
                <a:solidFill>
                  <a:srgbClr val="020202"/>
                </a:solidFill>
                <a:latin typeface="Code Pro"/>
                <a:ea typeface="Code Pro"/>
                <a:cs typeface="Code Pro"/>
                <a:sym typeface="Code Pro"/>
              </a:rPr>
              <a:t>e number of loans is particularly noticeabl</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from </a:t>
            </a:r>
            <a:r>
              <a:rPr lang="en-US" sz="1800" b="true">
                <a:solidFill>
                  <a:srgbClr val="014C84"/>
                </a:solidFill>
                <a:latin typeface="Code Pro Bold"/>
                <a:ea typeface="Code Pro Bold"/>
                <a:cs typeface="Code Pro Bold"/>
                <a:sym typeface="Code Pro Bold"/>
              </a:rPr>
              <a:t>2011 to 2014</a:t>
            </a:r>
            <a:r>
              <a:rPr lang="en-US" sz="1800">
                <a:solidFill>
                  <a:srgbClr val="020202"/>
                </a:solidFill>
                <a:latin typeface="Code Pro"/>
                <a:ea typeface="Code Pro"/>
                <a:cs typeface="Code Pro"/>
                <a:sym typeface="Code Pro"/>
              </a:rPr>
              <a:t>, which indicates that the </a:t>
            </a:r>
            <a:r>
              <a:rPr lang="en-US" sz="1800" b="true">
                <a:solidFill>
                  <a:srgbClr val="FF9933"/>
                </a:solidFill>
                <a:latin typeface="Code Pro Bold"/>
                <a:ea typeface="Code Pro Bold"/>
                <a:cs typeface="Code Pro Bold"/>
                <a:sym typeface="Code Pro Bold"/>
              </a:rPr>
              <a:t>demand </a:t>
            </a:r>
            <a:r>
              <a:rPr lang="en-US" sz="1800">
                <a:solidFill>
                  <a:srgbClr val="020202"/>
                </a:solidFill>
                <a:latin typeface="Code Pro"/>
                <a:ea typeface="Code Pro"/>
                <a:cs typeface="Code Pro"/>
                <a:sym typeface="Code Pro"/>
              </a:rPr>
              <a:t>for l</a:t>
            </a:r>
            <a:r>
              <a:rPr lang="en-US" sz="1800">
                <a:solidFill>
                  <a:srgbClr val="020202"/>
                </a:solidFill>
                <a:latin typeface="Code Pro"/>
                <a:ea typeface="Code Pro"/>
                <a:cs typeface="Code Pro"/>
                <a:sym typeface="Code Pro"/>
              </a:rPr>
              <a:t>oans tends to be </a:t>
            </a:r>
            <a:r>
              <a:rPr lang="en-US" sz="1800" b="true">
                <a:solidFill>
                  <a:srgbClr val="014C84"/>
                </a:solidFill>
                <a:latin typeface="Code Pro Bold"/>
                <a:ea typeface="Code Pro Bold"/>
                <a:cs typeface="Code Pro Bold"/>
                <a:sym typeface="Code Pro Bold"/>
              </a:rPr>
              <a:t>greater each year</a:t>
            </a:r>
            <a:r>
              <a:rPr lang="en-US" sz="1800">
                <a:solidFill>
                  <a:srgbClr val="020202"/>
                </a:solidFill>
                <a:latin typeface="Code Pro"/>
                <a:ea typeface="Code Pro"/>
                <a:cs typeface="Code Pro"/>
                <a:sym typeface="Code Pro"/>
              </a:rPr>
              <a:t>. This could be an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a:t>
            </a:r>
            <a:r>
              <a:rPr lang="en-US" sz="1800">
                <a:solidFill>
                  <a:srgbClr val="020202"/>
                </a:solidFill>
                <a:latin typeface="Code Pro"/>
                <a:ea typeface="Code Pro"/>
                <a:cs typeface="Code Pro"/>
                <a:sym typeface="Code Pro"/>
              </a:rPr>
              <a:t>on </a:t>
            </a:r>
            <a:r>
              <a:rPr lang="en-US" sz="1800">
                <a:solidFill>
                  <a:srgbClr val="020202"/>
                </a:solidFill>
                <a:latin typeface="Code Pro"/>
                <a:ea typeface="Code Pro"/>
                <a:cs typeface="Code Pro"/>
                <a:sym typeface="Code Pro"/>
              </a:rPr>
              <a:t>that </a:t>
            </a:r>
            <a:r>
              <a:rPr lang="en-US" sz="1800" b="true">
                <a:solidFill>
                  <a:srgbClr val="014C84"/>
                </a:solidFill>
                <a:latin typeface="Code Pro Bold"/>
                <a:ea typeface="Code Pro Bold"/>
                <a:cs typeface="Code Pro Bold"/>
                <a:sym typeface="Code Pro Bold"/>
              </a:rPr>
              <a:t>people have more confidence in lending institutions</a:t>
            </a:r>
            <a:r>
              <a:rPr lang="en-US" sz="1800">
                <a:solidFill>
                  <a:srgbClr val="020202"/>
                </a:solidFill>
                <a:latin typeface="Code Pro"/>
                <a:ea typeface="Code Pro"/>
                <a:cs typeface="Code Pro"/>
                <a:sym typeface="Code Pro"/>
              </a:rPr>
              <a:t>, but</a:t>
            </a:r>
            <a:r>
              <a:rPr lang="en-US" sz="1800">
                <a:solidFill>
                  <a:srgbClr val="020202"/>
                </a:solidFill>
                <a:latin typeface="Code Pro"/>
                <a:ea typeface="Code Pro"/>
                <a:cs typeface="Code Pro"/>
                <a:sym typeface="Code Pro"/>
              </a:rPr>
              <a:t> it could also lead to a potential increase in credit risk if not accompanied by rigorous feasibility analysis.</a:t>
            </a:r>
          </a:p>
        </p:txBody>
      </p:sp>
      <p:sp>
        <p:nvSpPr>
          <p:cNvPr name="TextBox 8" id="8"/>
          <p:cNvSpPr txBox="true"/>
          <p:nvPr/>
        </p:nvSpPr>
        <p:spPr>
          <a:xfrm rot="0">
            <a:off x="9750178" y="6161747"/>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b="true">
                <a:solidFill>
                  <a:srgbClr val="FF9933"/>
                </a:solidFill>
                <a:latin typeface="Code Pro Bold"/>
                <a:ea typeface="Code Pro Bold"/>
                <a:cs typeface="Code Pro Bold"/>
                <a:sym typeface="Code Pro Bold"/>
              </a:rPr>
              <a:t>sharp decline</a:t>
            </a:r>
            <a:r>
              <a:rPr lang="en-US" sz="1800">
                <a:solidFill>
                  <a:srgbClr val="020202"/>
                </a:solidFill>
                <a:latin typeface="Code Pro"/>
                <a:ea typeface="Code Pro"/>
                <a:cs typeface="Code Pro"/>
                <a:sym typeface="Code Pro"/>
              </a:rPr>
              <a:t> in average loan amounts is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particul</a:t>
            </a:r>
            <a:r>
              <a:rPr lang="en-US" sz="1800">
                <a:solidFill>
                  <a:srgbClr val="020202"/>
                </a:solidFill>
                <a:latin typeface="Code Pro"/>
                <a:ea typeface="Code Pro"/>
                <a:cs typeface="Code Pro"/>
                <a:sym typeface="Code Pro"/>
              </a:rPr>
              <a:t>arly pronounced from </a:t>
            </a:r>
            <a:r>
              <a:rPr lang="en-US" sz="1800" b="true">
                <a:solidFill>
                  <a:srgbClr val="014C84"/>
                </a:solidFill>
                <a:latin typeface="Code Pro Bold"/>
                <a:ea typeface="Code Pro Bold"/>
                <a:cs typeface="Code Pro Bold"/>
                <a:sym typeface="Code Pro Bold"/>
              </a:rPr>
              <a:t>May to August</a:t>
            </a:r>
            <a:r>
              <a:rPr lang="en-US" sz="1800">
                <a:solidFill>
                  <a:srgbClr val="020202"/>
                </a:solidFill>
                <a:latin typeface="Code Pro"/>
                <a:ea typeface="Code Pro"/>
                <a:cs typeface="Code Pro"/>
                <a:sym typeface="Code Pro"/>
              </a:rPr>
              <a:t>, especially i</a:t>
            </a:r>
            <a:r>
              <a:rPr lang="en-US" sz="1800">
                <a:solidFill>
                  <a:srgbClr val="020202"/>
                </a:solidFill>
                <a:latin typeface="Code Pro"/>
                <a:ea typeface="Code Pro"/>
                <a:cs typeface="Code Pro"/>
                <a:sym typeface="Code Pro"/>
              </a:rPr>
              <a:t>n ye</a:t>
            </a:r>
            <a:r>
              <a:rPr lang="en-US" sz="1800">
                <a:solidFill>
                  <a:srgbClr val="020202"/>
                </a:solidFill>
                <a:latin typeface="Code Pro"/>
                <a:ea typeface="Code Pro"/>
                <a:cs typeface="Code Pro"/>
                <a:sym typeface="Code Pro"/>
              </a:rPr>
              <a:t>ars s</a:t>
            </a:r>
            <a:r>
              <a:rPr lang="en-US" sz="1800">
                <a:solidFill>
                  <a:srgbClr val="020202"/>
                </a:solidFill>
                <a:latin typeface="Code Pro"/>
                <a:ea typeface="Code Pro"/>
                <a:cs typeface="Code Pro"/>
                <a:sym typeface="Code Pro"/>
              </a:rPr>
              <a:t>uch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a:t>
            </a:r>
            <a:r>
              <a:rPr lang="en-US" sz="1800" b="true">
                <a:solidFill>
                  <a:srgbClr val="014C84"/>
                </a:solidFill>
                <a:latin typeface="Code Pro Bold"/>
                <a:ea typeface="Code Pro Bold"/>
                <a:cs typeface="Code Pro Bold"/>
                <a:sym typeface="Code Pro Bold"/>
              </a:rPr>
              <a:t>2008 and 2009</a:t>
            </a:r>
            <a:r>
              <a:rPr lang="en-US" sz="1800">
                <a:solidFill>
                  <a:srgbClr val="020202"/>
                </a:solidFill>
                <a:latin typeface="Code Pro"/>
                <a:ea typeface="Code Pro"/>
                <a:cs typeface="Code Pro"/>
                <a:sym typeface="Code Pro"/>
              </a:rPr>
              <a:t>, which could reflect either economic</a:t>
            </a:r>
            <a:r>
              <a:rPr lang="en-US" sz="1800">
                <a:solidFill>
                  <a:srgbClr val="020202"/>
                </a:solidFill>
                <a:latin typeface="Code Pro"/>
                <a:ea typeface="Code Pro"/>
                <a:cs typeface="Code Pro"/>
                <a:sym typeface="Code Pro"/>
              </a:rPr>
              <a:t> con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iti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ns</a:t>
            </a:r>
            <a:r>
              <a:rPr lang="en-US" sz="1800">
                <a:solidFill>
                  <a:srgbClr val="020202"/>
                </a:solidFill>
                <a:latin typeface="Code Pro"/>
                <a:ea typeface="Code Pro"/>
                <a:cs typeface="Code Pro"/>
                <a:sym typeface="Code Pro"/>
              </a:rPr>
              <a:t> affecti</a:t>
            </a:r>
            <a:r>
              <a:rPr lang="en-US" sz="1800">
                <a:solidFill>
                  <a:srgbClr val="020202"/>
                </a:solidFill>
                <a:latin typeface="Code Pro"/>
                <a:ea typeface="Code Pro"/>
                <a:cs typeface="Code Pro"/>
                <a:sym typeface="Code Pro"/>
              </a:rPr>
              <a:t>ng borrow</a:t>
            </a:r>
            <a:r>
              <a:rPr lang="en-US" sz="1800">
                <a:solidFill>
                  <a:srgbClr val="020202"/>
                </a:solidFill>
                <a:latin typeface="Code Pro"/>
                <a:ea typeface="Code Pro"/>
                <a:cs typeface="Code Pro"/>
                <a:sym typeface="Code Pro"/>
              </a:rPr>
              <a:t>ers'</a:t>
            </a:r>
            <a:r>
              <a:rPr lang="en-US" sz="1800">
                <a:solidFill>
                  <a:srgbClr val="020202"/>
                </a:solidFill>
                <a:latin typeface="Code Pro"/>
                <a:ea typeface="Code Pro"/>
                <a:cs typeface="Code Pro"/>
                <a:sym typeface="Code Pro"/>
              </a:rPr>
              <a:t> ab</a:t>
            </a:r>
            <a:r>
              <a:rPr lang="en-US" sz="1800">
                <a:solidFill>
                  <a:srgbClr val="020202"/>
                </a:solidFill>
                <a:latin typeface="Code Pro"/>
                <a:ea typeface="Code Pro"/>
                <a:cs typeface="Code Pro"/>
                <a:sym typeface="Code Pro"/>
              </a:rPr>
              <a:t>ility to borrow or stringent lending requirements in those months.</a:t>
            </a:r>
          </a:p>
        </p:txBody>
      </p:sp>
      <p:sp>
        <p:nvSpPr>
          <p:cNvPr name="TextBox 9" id="9"/>
          <p:cNvSpPr txBox="true"/>
          <p:nvPr/>
        </p:nvSpPr>
        <p:spPr>
          <a:xfrm rot="0">
            <a:off x="9750178" y="8353640"/>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Average loans tend to </a:t>
            </a:r>
            <a:r>
              <a:rPr lang="en-US" sz="1800" b="true">
                <a:solidFill>
                  <a:srgbClr val="FF9933"/>
                </a:solidFill>
                <a:latin typeface="Code Pro Bold"/>
                <a:ea typeface="Code Pro Bold"/>
                <a:cs typeface="Code Pro Bold"/>
                <a:sym typeface="Code Pro Bold"/>
              </a:rPr>
              <a:t>rise again</a:t>
            </a:r>
            <a:r>
              <a:rPr lang="en-US" sz="1800">
                <a:solidFill>
                  <a:srgbClr val="020202"/>
                </a:solidFill>
                <a:latin typeface="Code Pro"/>
                <a:ea typeface="Code Pro"/>
                <a:cs typeface="Code Pro"/>
                <a:sym typeface="Code Pro"/>
              </a:rPr>
              <a:t> at the end of the year (</a:t>
            </a:r>
            <a:r>
              <a:rPr lang="en-US" sz="1800" b="true">
                <a:solidFill>
                  <a:srgbClr val="014C84"/>
                </a:solidFill>
                <a:latin typeface="Code Pro Bold"/>
                <a:ea typeface="Code Pro Bold"/>
                <a:cs typeface="Code Pro Bold"/>
                <a:sym typeface="Code Pro Bold"/>
              </a:rPr>
              <a:t>October-December</a:t>
            </a:r>
            <a:r>
              <a:rPr lang="en-US" sz="1800">
                <a:solidFill>
                  <a:srgbClr val="020202"/>
                </a:solidFill>
                <a:latin typeface="Code Pro"/>
                <a:ea typeface="Code Pro"/>
                <a:cs typeface="Code Pro"/>
                <a:sym typeface="Code Pro"/>
              </a:rPr>
              <a:t>), especially in earlier years such as </a:t>
            </a:r>
            <a:r>
              <a:rPr lang="en-US" sz="1800" b="true">
                <a:solidFill>
                  <a:srgbClr val="014C84"/>
                </a:solidFill>
                <a:latin typeface="Code Pro Bold"/>
                <a:ea typeface="Code Pro Bold"/>
                <a:cs typeface="Code Pro Bold"/>
                <a:sym typeface="Code Pro Bold"/>
              </a:rPr>
              <a:t>2008-2010</a:t>
            </a:r>
            <a:r>
              <a:rPr lang="en-US" sz="1800">
                <a:solidFill>
                  <a:srgbClr val="020202"/>
                </a:solidFill>
                <a:latin typeface="Code Pro"/>
                <a:ea typeface="Code Pro"/>
                <a:cs typeface="Code Pro"/>
                <a:sym typeface="Code Pro"/>
              </a:rPr>
              <a:t>, which could indicate a need for additional funds towards the end of the year, such as for seasonal consumption or repayment of obligations.</a:t>
            </a:r>
          </a:p>
        </p:txBody>
      </p:sp>
      <p:grpSp>
        <p:nvGrpSpPr>
          <p:cNvPr name="Group 10" id="10"/>
          <p:cNvGrpSpPr/>
          <p:nvPr/>
        </p:nvGrpSpPr>
        <p:grpSpPr>
          <a:xfrm rot="0">
            <a:off x="8558780" y="2018876"/>
            <a:ext cx="1022226" cy="6860042"/>
            <a:chOff x="0" y="0"/>
            <a:chExt cx="1362968" cy="9146723"/>
          </a:xfrm>
        </p:grpSpPr>
        <p:sp>
          <p:nvSpPr>
            <p:cNvPr name="Freeform 11" id="11"/>
            <p:cNvSpPr/>
            <p:nvPr/>
          </p:nvSpPr>
          <p:spPr>
            <a:xfrm flipH="false" flipV="false" rot="0">
              <a:off x="19762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97620" y="2045821"/>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6776" y="5363936"/>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0" y="8277082"/>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77068" y="169120"/>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TextBox 16" id="16"/>
            <p:cNvSpPr txBox="true"/>
            <p:nvPr/>
          </p:nvSpPr>
          <p:spPr>
            <a:xfrm rot="0">
              <a:off x="377068" y="2219592"/>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TextBox 17" id="17"/>
            <p:cNvSpPr txBox="true"/>
            <p:nvPr/>
          </p:nvSpPr>
          <p:spPr>
            <a:xfrm rot="0">
              <a:off x="220640" y="5527002"/>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sp>
          <p:nvSpPr>
            <p:cNvPr name="TextBox 18" id="18"/>
            <p:cNvSpPr txBox="true"/>
            <p:nvPr/>
          </p:nvSpPr>
          <p:spPr>
            <a:xfrm rot="0">
              <a:off x="158157" y="8449526"/>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grpSp>
      <p:sp>
        <p:nvSpPr>
          <p:cNvPr name="Freeform 19" id="19"/>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9">
              <a:alphaModFix amt="90000"/>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9">
              <a:alphaModFix amt="9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50178" y="2430887"/>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Company should </a:t>
            </a:r>
            <a:r>
              <a:rPr lang="en-US" sz="1800" b="true">
                <a:solidFill>
                  <a:srgbClr val="FF9933"/>
                </a:solidFill>
                <a:latin typeface="Code Pro Bold"/>
                <a:ea typeface="Code Pro Bold"/>
                <a:cs typeface="Code Pro Bold"/>
                <a:sym typeface="Code Pro Bold"/>
              </a:rPr>
              <a:t>increase vigilance and selectivity in lending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om </a:t>
            </a:r>
            <a:r>
              <a:rPr lang="en-US" sz="1800" b="true">
                <a:solidFill>
                  <a:srgbClr val="014C84"/>
                </a:solidFill>
                <a:latin typeface="Code Pro Bold"/>
                <a:ea typeface="Code Pro Bold"/>
                <a:cs typeface="Code Pro Bold"/>
                <a:sym typeface="Code Pro Bold"/>
              </a:rPr>
              <a:t>May to August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especially to </a:t>
            </a:r>
            <a:r>
              <a:rPr lang="en-US" sz="1800">
                <a:solidFill>
                  <a:srgbClr val="020202"/>
                </a:solidFill>
                <a:latin typeface="Code Pro"/>
                <a:ea typeface="Code Pro"/>
                <a:cs typeface="Code Pro"/>
                <a:sym typeface="Code Pro"/>
              </a:rPr>
              <a:t>se</a:t>
            </a:r>
            <a:r>
              <a:rPr lang="en-US" sz="1800">
                <a:solidFill>
                  <a:srgbClr val="020202"/>
                </a:solidFill>
                <a:latin typeface="Code Pro"/>
                <a:ea typeface="Code Pro"/>
                <a:cs typeface="Code Pro"/>
                <a:sym typeface="Code Pro"/>
              </a:rPr>
              <a:t>gments with </a:t>
            </a:r>
            <a:r>
              <a:rPr lang="en-US" sz="1800" b="true">
                <a:solidFill>
                  <a:srgbClr val="014C84"/>
                </a:solidFill>
                <a:latin typeface="Code Pro Bold"/>
                <a:ea typeface="Code Pro Bold"/>
                <a:cs typeface="Code Pro Bold"/>
                <a:sym typeface="Code Pro Bold"/>
              </a:rPr>
              <a:t>high risk profiles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a:t>
            </a:r>
            <a:r>
              <a:rPr lang="en-US" sz="1800" b="true">
                <a:solidFill>
                  <a:srgbClr val="FF9933"/>
                </a:solidFill>
                <a:latin typeface="Code Pro Bold"/>
                <a:ea typeface="Code Pro Bold"/>
                <a:cs typeface="Code Pro Bold"/>
                <a:sym typeface="Code Pro Bold"/>
              </a:rPr>
              <a:t>prevent a spike in bad debts</a:t>
            </a:r>
            <a:r>
              <a:rPr lang="en-US" sz="1800">
                <a:solidFill>
                  <a:srgbClr val="020202"/>
                </a:solidFill>
                <a:latin typeface="Code Pro"/>
                <a:ea typeface="Code Pro"/>
                <a:cs typeface="Code Pro"/>
                <a:sym typeface="Code Pro"/>
              </a:rPr>
              <a:t>.</a:t>
            </a:r>
          </a:p>
        </p:txBody>
      </p:sp>
      <p:sp>
        <p:nvSpPr>
          <p:cNvPr name="TextBox 3" id="3"/>
          <p:cNvSpPr txBox="true"/>
          <p:nvPr/>
        </p:nvSpPr>
        <p:spPr>
          <a:xfrm rot="0">
            <a:off x="9750178" y="4175105"/>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 mo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daptiv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and</a:t>
            </a:r>
            <a:r>
              <a:rPr lang="en-US" sz="1800">
                <a:solidFill>
                  <a:srgbClr val="020202"/>
                </a:solidFill>
                <a:latin typeface="Code Pro"/>
                <a:ea typeface="Code Pro"/>
                <a:cs typeface="Code Pro"/>
                <a:sym typeface="Code Pro"/>
              </a:rPr>
              <a:t> dynamic risk manag</a:t>
            </a:r>
            <a:r>
              <a:rPr lang="en-US" sz="1800">
                <a:solidFill>
                  <a:srgbClr val="020202"/>
                </a:solidFill>
                <a:latin typeface="Code Pro"/>
                <a:ea typeface="Code Pro"/>
                <a:cs typeface="Code Pro"/>
                <a:sym typeface="Code Pro"/>
              </a:rPr>
              <a:t>ement strategy is ne</a:t>
            </a:r>
            <a:r>
              <a:rPr lang="en-US" sz="1800">
                <a:solidFill>
                  <a:srgbClr val="020202"/>
                </a:solidFill>
                <a:latin typeface="Code Pro"/>
                <a:ea typeface="Code Pro"/>
                <a:cs typeface="Code Pro"/>
                <a:sym typeface="Code Pro"/>
              </a:rPr>
              <a:t>eded to</a:t>
            </a:r>
            <a:r>
              <a:rPr lang="en-US" sz="1800">
                <a:solidFill>
                  <a:srgbClr val="020202"/>
                </a:solidFill>
                <a:latin typeface="Code Pro"/>
                <a:ea typeface="Code Pro"/>
                <a:cs typeface="Code Pro"/>
                <a:sym typeface="Code Pro"/>
              </a:rPr>
              <a:t> foll</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w seasonal </a:t>
            </a:r>
            <a:r>
              <a:rPr lang="en-US" sz="1800">
                <a:solidFill>
                  <a:srgbClr val="020202"/>
                </a:solidFill>
                <a:latin typeface="Code Pro"/>
                <a:ea typeface="Code Pro"/>
                <a:cs typeface="Code Pro"/>
                <a:sym typeface="Code Pro"/>
              </a:rPr>
              <a:t>demand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atterns, as well a</a:t>
            </a:r>
            <a:r>
              <a:rPr lang="en-US" sz="1800">
                <a:solidFill>
                  <a:srgbClr val="020202"/>
                </a:solidFill>
                <a:latin typeface="Code Pro"/>
                <a:ea typeface="Code Pro"/>
                <a:cs typeface="Code Pro"/>
                <a:sym typeface="Code Pro"/>
              </a:rPr>
              <a:t>s </a:t>
            </a:r>
            <a:r>
              <a:rPr lang="en-US" sz="1800" b="true">
                <a:solidFill>
                  <a:srgbClr val="FF9933"/>
                </a:solidFill>
                <a:latin typeface="Code Pro Bold"/>
                <a:ea typeface="Code Pro Bold"/>
                <a:cs typeface="Code Pro Bold"/>
                <a:sym typeface="Code Pro Bold"/>
              </a:rPr>
              <a:t>strengthening the credit scoring system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be</a:t>
            </a:r>
            <a:r>
              <a:rPr lang="en-US" sz="1800">
                <a:solidFill>
                  <a:srgbClr val="020202"/>
                </a:solidFill>
                <a:latin typeface="Code Pro"/>
                <a:ea typeface="Code Pro"/>
                <a:cs typeface="Code Pro"/>
                <a:sym typeface="Code Pro"/>
              </a:rPr>
              <a:t> able to adjust to specific month and year conditions.</a:t>
            </a:r>
          </a:p>
        </p:txBody>
      </p:sp>
      <p:sp>
        <p:nvSpPr>
          <p:cNvPr name="TextBox 4" id="4"/>
          <p:cNvSpPr txBox="true"/>
          <p:nvPr/>
        </p:nvSpPr>
        <p:spPr>
          <a:xfrm rot="0">
            <a:off x="9750178" y="627174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tion, historic</a:t>
            </a:r>
            <a:r>
              <a:rPr lang="en-US" sz="1800">
                <a:solidFill>
                  <a:srgbClr val="020202"/>
                </a:solidFill>
                <a:latin typeface="Code Pro"/>
                <a:ea typeface="Code Pro"/>
                <a:cs typeface="Code Pro"/>
                <a:sym typeface="Code Pro"/>
              </a:rPr>
              <a:t>al 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alysis s</a:t>
            </a:r>
            <a:r>
              <a:rPr lang="en-US" sz="1800">
                <a:solidFill>
                  <a:srgbClr val="020202"/>
                </a:solidFill>
                <a:latin typeface="Code Pro"/>
                <a:ea typeface="Code Pro"/>
                <a:cs typeface="Code Pro"/>
                <a:sym typeface="Code Pro"/>
              </a:rPr>
              <a:t>uch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this</a:t>
            </a:r>
            <a:r>
              <a:rPr lang="en-US" sz="1800">
                <a:solidFill>
                  <a:srgbClr val="020202"/>
                </a:solidFill>
                <a:latin typeface="Code Pro"/>
                <a:ea typeface="Code Pro"/>
                <a:cs typeface="Code Pro"/>
                <a:sym typeface="Code Pro"/>
              </a:rPr>
              <a:t> n</a:t>
            </a:r>
            <a:r>
              <a:rPr lang="en-US" sz="1800">
                <a:solidFill>
                  <a:srgbClr val="020202"/>
                </a:solidFill>
                <a:latin typeface="Code Pro"/>
                <a:ea typeface="Code Pro"/>
                <a:cs typeface="Code Pro"/>
                <a:sym typeface="Code Pro"/>
              </a:rPr>
              <a:t>ee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be utilized to </a:t>
            </a:r>
            <a:r>
              <a:rPr lang="en-US" sz="1800" b="true">
                <a:solidFill>
                  <a:srgbClr val="FF9933"/>
                </a:solidFill>
                <a:latin typeface="Code Pro Bold"/>
                <a:ea typeface="Code Pro Bold"/>
                <a:cs typeface="Code Pro Bold"/>
                <a:sym typeface="Code Pro Bold"/>
              </a:rPr>
              <a:t>map trends</a:t>
            </a:r>
            <a:r>
              <a:rPr lang="en-US" sz="1800">
                <a:solidFill>
                  <a:srgbClr val="020202"/>
                </a:solidFill>
                <a:latin typeface="Code Pro"/>
                <a:ea typeface="Code Pro"/>
                <a:cs typeface="Code Pro"/>
                <a:sym typeface="Code Pro"/>
              </a:rPr>
              <a:t> an</a:t>
            </a:r>
            <a:r>
              <a:rPr lang="en-US" sz="1800">
                <a:solidFill>
                  <a:srgbClr val="020202"/>
                </a:solidFill>
                <a:latin typeface="Code Pro"/>
                <a:ea typeface="Code Pro"/>
                <a:cs typeface="Code Pro"/>
                <a:sym typeface="Code Pro"/>
              </a:rPr>
              <a:t>d </a:t>
            </a:r>
            <a:r>
              <a:rPr lang="en-US" sz="1800" b="true">
                <a:solidFill>
                  <a:srgbClr val="014C84"/>
                </a:solidFill>
                <a:latin typeface="Code Pro Bold"/>
                <a:ea typeface="Code Pro Bold"/>
                <a:cs typeface="Code Pro Bold"/>
                <a:sym typeface="Code Pro Bold"/>
              </a:rPr>
              <a:t>forecast potential pressure</a:t>
            </a:r>
            <a:r>
              <a:rPr lang="en-US" sz="1800">
                <a:solidFill>
                  <a:srgbClr val="020202"/>
                </a:solidFill>
                <a:latin typeface="Code Pro"/>
                <a:ea typeface="Code Pro"/>
                <a:cs typeface="Code Pro"/>
                <a:sym typeface="Code Pro"/>
              </a:rPr>
              <a:t> on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qua</a:t>
            </a:r>
            <a:r>
              <a:rPr lang="en-US" sz="1800">
                <a:solidFill>
                  <a:srgbClr val="020202"/>
                </a:solidFill>
                <a:latin typeface="Code Pro"/>
                <a:ea typeface="Code Pro"/>
                <a:cs typeface="Code Pro"/>
                <a:sym typeface="Code Pro"/>
              </a:rPr>
              <a:t>lity of the loan portfolio in the future.</a:t>
            </a:r>
          </a:p>
        </p:txBody>
      </p:sp>
      <p:sp>
        <p:nvSpPr>
          <p:cNvPr name="TextBox 5" id="5"/>
          <p:cNvSpPr txBox="true"/>
          <p:nvPr/>
        </p:nvSpPr>
        <p:spPr>
          <a:xfrm rot="0">
            <a:off x="5543515" y="469597"/>
            <a:ext cx="7802487" cy="1003905"/>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Implication</a:t>
            </a:r>
          </a:p>
        </p:txBody>
      </p:sp>
      <p:sp>
        <p:nvSpPr>
          <p:cNvPr name="Freeform 6" id="6"/>
          <p:cNvSpPr/>
          <p:nvPr/>
        </p:nvSpPr>
        <p:spPr>
          <a:xfrm flipH="false" flipV="false" rot="0">
            <a:off x="8712602" y="2255911"/>
            <a:ext cx="874011" cy="652231"/>
          </a:xfrm>
          <a:custGeom>
            <a:avLst/>
            <a:gdLst/>
            <a:ahLst/>
            <a:cxnLst/>
            <a:rect r="r" b="b" t="t" l="l"/>
            <a:pathLst>
              <a:path h="652231" w="874011">
                <a:moveTo>
                  <a:pt x="0" y="0"/>
                </a:moveTo>
                <a:lnTo>
                  <a:pt x="874011" y="0"/>
                </a:lnTo>
                <a:lnTo>
                  <a:pt x="874011" y="652230"/>
                </a:lnTo>
                <a:lnTo>
                  <a:pt x="0" y="65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847188" y="2361319"/>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grpSp>
        <p:nvGrpSpPr>
          <p:cNvPr name="Group 8" id="8"/>
          <p:cNvGrpSpPr/>
          <p:nvPr/>
        </p:nvGrpSpPr>
        <p:grpSpPr>
          <a:xfrm rot="0">
            <a:off x="8712602" y="4013511"/>
            <a:ext cx="874011" cy="652231"/>
            <a:chOff x="0" y="0"/>
            <a:chExt cx="1165348" cy="869641"/>
          </a:xfrm>
        </p:grpSpPr>
        <p:sp>
          <p:nvSpPr>
            <p:cNvPr name="Freeform 9" id="9"/>
            <p:cNvSpPr/>
            <p:nvPr/>
          </p:nvSpPr>
          <p:spPr>
            <a:xfrm flipH="false" flipV="false" rot="0">
              <a:off x="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9448" y="173771"/>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grpSp>
      <p:grpSp>
        <p:nvGrpSpPr>
          <p:cNvPr name="Group 11" id="11"/>
          <p:cNvGrpSpPr/>
          <p:nvPr/>
        </p:nvGrpSpPr>
        <p:grpSpPr>
          <a:xfrm rot="0">
            <a:off x="8720277" y="6172538"/>
            <a:ext cx="874011" cy="652231"/>
            <a:chOff x="0" y="0"/>
            <a:chExt cx="1165348" cy="869641"/>
          </a:xfrm>
        </p:grpSpPr>
        <p:sp>
          <p:nvSpPr>
            <p:cNvPr name="Freeform 12" id="12"/>
            <p:cNvSpPr/>
            <p:nvPr/>
          </p:nvSpPr>
          <p:spPr>
            <a:xfrm flipH="false" flipV="false" rot="0">
              <a:off x="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3863" y="163066"/>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grpSp>
      <p:sp>
        <p:nvSpPr>
          <p:cNvPr name="TextBox 14" id="14"/>
          <p:cNvSpPr txBox="true"/>
          <p:nvPr/>
        </p:nvSpPr>
        <p:spPr>
          <a:xfrm rot="0">
            <a:off x="8683005" y="8571624"/>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sp>
        <p:nvSpPr>
          <p:cNvPr name="Freeform 15" id="1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0" y="2331797"/>
            <a:ext cx="8326557" cy="5574168"/>
            <a:chOff x="0" y="0"/>
            <a:chExt cx="11102076" cy="7432224"/>
          </a:xfrm>
        </p:grpSpPr>
        <p:sp>
          <p:nvSpPr>
            <p:cNvPr name="Freeform 18" id="18"/>
            <p:cNvSpPr/>
            <p:nvPr/>
          </p:nvSpPr>
          <p:spPr>
            <a:xfrm flipH="false" flipV="false" rot="0">
              <a:off x="0" y="0"/>
              <a:ext cx="11102076" cy="7396758"/>
            </a:xfrm>
            <a:custGeom>
              <a:avLst/>
              <a:gdLst/>
              <a:ahLst/>
              <a:cxnLst/>
              <a:rect r="r" b="b" t="t" l="l"/>
              <a:pathLst>
                <a:path h="7396758" w="11102076">
                  <a:moveTo>
                    <a:pt x="0" y="0"/>
                  </a:moveTo>
                  <a:lnTo>
                    <a:pt x="11102076" y="0"/>
                  </a:lnTo>
                  <a:lnTo>
                    <a:pt x="11102076" y="7396758"/>
                  </a:lnTo>
                  <a:lnTo>
                    <a:pt x="0" y="7396758"/>
                  </a:lnTo>
                  <a:lnTo>
                    <a:pt x="0" y="0"/>
                  </a:lnTo>
                  <a:close/>
                </a:path>
              </a:pathLst>
            </a:custGeom>
            <a:blipFill>
              <a:blip r:embed="rId8"/>
              <a:stretch>
                <a:fillRect l="0" t="0" r="0" b="0"/>
              </a:stretch>
            </a:blipFill>
          </p:spPr>
        </p:sp>
        <p:sp>
          <p:nvSpPr>
            <p:cNvPr name="Freeform 19" id="19"/>
            <p:cNvSpPr/>
            <p:nvPr/>
          </p:nvSpPr>
          <p:spPr>
            <a:xfrm flipH="false" flipV="false" rot="5400000">
              <a:off x="3065466" y="2755060"/>
              <a:ext cx="6064394" cy="3289934"/>
            </a:xfrm>
            <a:custGeom>
              <a:avLst/>
              <a:gdLst/>
              <a:ahLst/>
              <a:cxnLst/>
              <a:rect r="r" b="b" t="t" l="l"/>
              <a:pathLst>
                <a:path h="3289934" w="6064394">
                  <a:moveTo>
                    <a:pt x="0" y="0"/>
                  </a:moveTo>
                  <a:lnTo>
                    <a:pt x="6064394" y="0"/>
                  </a:lnTo>
                  <a:lnTo>
                    <a:pt x="6064394" y="3289934"/>
                  </a:lnTo>
                  <a:lnTo>
                    <a:pt x="0" y="32899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43761"/>
            <a:ext cx="8849483" cy="5905885"/>
          </a:xfrm>
          <a:custGeom>
            <a:avLst/>
            <a:gdLst/>
            <a:ahLst/>
            <a:cxnLst/>
            <a:rect r="r" b="b" t="t" l="l"/>
            <a:pathLst>
              <a:path h="5905885" w="8849483">
                <a:moveTo>
                  <a:pt x="0" y="0"/>
                </a:moveTo>
                <a:lnTo>
                  <a:pt x="8849483" y="0"/>
                </a:lnTo>
                <a:lnTo>
                  <a:pt x="8849483" y="5905884"/>
                </a:lnTo>
                <a:lnTo>
                  <a:pt x="0" y="5905884"/>
                </a:lnTo>
                <a:lnTo>
                  <a:pt x="0" y="0"/>
                </a:lnTo>
                <a:close/>
              </a:path>
            </a:pathLst>
          </a:custGeom>
          <a:blipFill>
            <a:blip r:embed="rId2"/>
            <a:stretch>
              <a:fillRect l="-847" t="0" r="-847"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very</a:t>
            </a:r>
            <a:r>
              <a:rPr lang="en-US" sz="1800">
                <a:solidFill>
                  <a:srgbClr val="020202"/>
                </a:solidFill>
                <a:latin typeface="Code Pro"/>
                <a:ea typeface="Code Pro"/>
                <a:cs typeface="Code Pro"/>
                <a:sym typeface="Code Pro"/>
              </a:rPr>
              <a:t> st</a:t>
            </a:r>
            <a:r>
              <a:rPr lang="en-US" sz="1800">
                <a:solidFill>
                  <a:srgbClr val="020202"/>
                </a:solidFill>
                <a:latin typeface="Code Pro"/>
                <a:ea typeface="Code Pro"/>
                <a:cs typeface="Code Pro"/>
                <a:sym typeface="Code Pro"/>
              </a:rPr>
              <a:t>ro</a:t>
            </a:r>
            <a:r>
              <a:rPr lang="en-US" sz="1800">
                <a:solidFill>
                  <a:srgbClr val="020202"/>
                </a:solidFill>
                <a:latin typeface="Code Pro"/>
                <a:ea typeface="Code Pro"/>
                <a:cs typeface="Code Pro"/>
                <a:sym typeface="Code Pro"/>
              </a:rPr>
              <a:t>ng correlation between </a:t>
            </a:r>
            <a:r>
              <a:rPr lang="en-US" sz="1800" b="true">
                <a:solidFill>
                  <a:srgbClr val="FF9933"/>
                </a:solidFill>
                <a:latin typeface="Code Pro Bold"/>
                <a:ea typeface="Code Pro Bold"/>
                <a:cs typeface="Code Pro Bold"/>
                <a:sym typeface="Code Pro Bold"/>
              </a:rPr>
              <a:t>requested loan amount</a:t>
            </a:r>
            <a:r>
              <a:rPr lang="en-US" sz="1800">
                <a:solidFill>
                  <a:srgbClr val="020202"/>
                </a:solidFill>
                <a:latin typeface="Code Pro"/>
                <a:ea typeface="Code Pro"/>
                <a:cs typeface="Code Pro"/>
                <a:sym typeface="Code Pro"/>
              </a:rPr>
              <a:t> and </a:t>
            </a:r>
            <a:r>
              <a:rPr lang="en-US" sz="1800" b="true">
                <a:solidFill>
                  <a:srgbClr val="014C84"/>
                </a:solidFill>
                <a:latin typeface="Code Pro Bold"/>
                <a:ea typeface="Code Pro Bold"/>
                <a:cs typeface="Code Pro Bold"/>
                <a:sym typeface="Code Pro Bold"/>
              </a:rPr>
              <a:t>approved fundi</a:t>
            </a:r>
            <a:r>
              <a:rPr lang="en-US" sz="1800" b="true">
                <a:solidFill>
                  <a:srgbClr val="014C84"/>
                </a:solidFill>
                <a:latin typeface="Code Pro Bold"/>
                <a:ea typeface="Code Pro Bold"/>
                <a:cs typeface="Code Pro Bold"/>
                <a:sym typeface="Code Pro Bold"/>
              </a:rPr>
              <a:t>ng amount</a:t>
            </a:r>
            <a:r>
              <a:rPr lang="en-US" sz="1800">
                <a:solidFill>
                  <a:srgbClr val="020202"/>
                </a:solidFill>
                <a:latin typeface="Code Pro"/>
                <a:ea typeface="Code Pro"/>
                <a:cs typeface="Code Pro"/>
                <a:sym typeface="Code Pro"/>
              </a:rPr>
              <a:t> suggests that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omp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nie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to approve loan requests according t</a:t>
            </a:r>
            <a:r>
              <a:rPr lang="en-US" sz="1800">
                <a:solidFill>
                  <a:srgbClr val="020202"/>
                </a:solidFill>
                <a:latin typeface="Code Pro"/>
                <a:ea typeface="Code Pro"/>
                <a:cs typeface="Code Pro"/>
                <a:sym typeface="Code Pro"/>
              </a:rPr>
              <a:t>o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amount propo</a:t>
            </a:r>
            <a:r>
              <a:rPr lang="en-US" sz="1800">
                <a:solidFill>
                  <a:srgbClr val="020202"/>
                </a:solidFill>
                <a:latin typeface="Code Pro"/>
                <a:ea typeface="Code Pro"/>
                <a:cs typeface="Code Pro"/>
                <a:sym typeface="Code Pro"/>
              </a:rPr>
              <a:t>sed</a:t>
            </a:r>
            <a:r>
              <a:rPr lang="en-US" sz="1800">
                <a:solidFill>
                  <a:srgbClr val="020202"/>
                </a:solidFill>
                <a:latin typeface="Code Pro"/>
                <a:ea typeface="Code Pro"/>
                <a:cs typeface="Code Pro"/>
                <a:sym typeface="Code Pro"/>
              </a:rPr>
              <a:t> by the borrower.</a:t>
            </a:r>
          </a:p>
        </p:txBody>
      </p:sp>
      <p:sp>
        <p:nvSpPr>
          <p:cNvPr name="TextBox 5" id="5"/>
          <p:cNvSpPr txBox="true"/>
          <p:nvPr/>
        </p:nvSpPr>
        <p:spPr>
          <a:xfrm rot="0">
            <a:off x="9750178" y="381699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Howeve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here</a:t>
            </a:r>
            <a:r>
              <a:rPr lang="en-US" sz="1800">
                <a:solidFill>
                  <a:srgbClr val="020202"/>
                </a:solidFill>
                <a:latin typeface="Code Pro"/>
                <a:ea typeface="Code Pro"/>
                <a:cs typeface="Code Pro"/>
                <a:sym typeface="Code Pro"/>
              </a:rPr>
              <a:t> are a</a:t>
            </a:r>
            <a:r>
              <a:rPr lang="en-US" sz="1800">
                <a:solidFill>
                  <a:srgbClr val="020202"/>
                </a:solidFill>
                <a:latin typeface="Code Pro"/>
                <a:ea typeface="Code Pro"/>
                <a:cs typeface="Code Pro"/>
                <a:sym typeface="Code Pro"/>
              </a:rPr>
              <a:t> number of </a:t>
            </a:r>
            <a:r>
              <a:rPr lang="en-US" sz="1800" b="true">
                <a:solidFill>
                  <a:srgbClr val="FF9933"/>
                </a:solidFill>
                <a:latin typeface="Code Pro Bold"/>
                <a:ea typeface="Code Pro Bold"/>
                <a:cs typeface="Code Pro Bold"/>
                <a:sym typeface="Code Pro Bold"/>
              </a:rPr>
              <a:t>outliers</a:t>
            </a:r>
            <a:r>
              <a:rPr lang="en-US" sz="1800">
                <a:solidFill>
                  <a:srgbClr val="FF9933"/>
                </a:solidFill>
                <a:latin typeface="Code Pro"/>
                <a:ea typeface="Code Pro"/>
                <a:cs typeface="Code Pro"/>
                <a:sym typeface="Code Pro"/>
              </a:rPr>
              <a:t> </a:t>
            </a:r>
            <a:r>
              <a:rPr lang="en-US" sz="1800">
                <a:solidFill>
                  <a:srgbClr val="020202"/>
                </a:solidFill>
                <a:latin typeface="Code Pro"/>
                <a:ea typeface="Code Pro"/>
                <a:cs typeface="Code Pro"/>
                <a:sym typeface="Code Pro"/>
              </a:rPr>
              <a:t>that sh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w </a:t>
            </a:r>
            <a:r>
              <a:rPr lang="en-US" sz="1800" b="true">
                <a:solidFill>
                  <a:srgbClr val="014C84"/>
                </a:solidFill>
                <a:latin typeface="Code Pro Bold"/>
                <a:ea typeface="Code Pro Bold"/>
                <a:cs typeface="Code Pro Bold"/>
                <a:sym typeface="Code Pro Bold"/>
              </a:rPr>
              <a:t>significant differe</a:t>
            </a:r>
            <a:r>
              <a:rPr lang="en-US" sz="1800" b="true">
                <a:solidFill>
                  <a:srgbClr val="014C84"/>
                </a:solidFill>
                <a:latin typeface="Code Pro Bold"/>
                <a:ea typeface="Code Pro Bold"/>
                <a:cs typeface="Code Pro Bold"/>
                <a:sym typeface="Code Pro Bold"/>
              </a:rPr>
              <a:t>nces between the requested and approved amounts.</a:t>
            </a:r>
            <a:r>
              <a:rPr lang="en-US" sz="1800">
                <a:solidFill>
                  <a:srgbClr val="020202"/>
                </a:solidFill>
                <a:latin typeface="Code Pro"/>
                <a:ea typeface="Code Pro"/>
                <a:cs typeface="Code Pro"/>
                <a:sym typeface="Code Pro"/>
              </a:rPr>
              <a:t> This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tes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t>
            </a:r>
            <a:r>
              <a:rPr lang="en-US" sz="1800" b="true">
                <a:solidFill>
                  <a:srgbClr val="FF9933"/>
                </a:solidFill>
                <a:latin typeface="Code Pro Bold"/>
                <a:ea typeface="Code Pro Bold"/>
                <a:cs typeface="Code Pro Bold"/>
                <a:sym typeface="Code Pro Bold"/>
              </a:rPr>
              <a:t>not all requests are fulfilled in full</a:t>
            </a:r>
            <a:r>
              <a:rPr lang="en-US" sz="1800">
                <a:solidFill>
                  <a:srgbClr val="FF9933"/>
                </a:solidFill>
                <a:latin typeface="Code Pro"/>
                <a:ea typeface="Code Pro"/>
                <a:cs typeface="Code Pro"/>
                <a:sym typeface="Code Pro"/>
              </a:rPr>
              <a:t>,</a:t>
            </a:r>
            <a:r>
              <a:rPr lang="en-US" sz="1800">
                <a:solidFill>
                  <a:srgbClr val="020202"/>
                </a:solidFill>
                <a:latin typeface="Code Pro"/>
                <a:ea typeface="Code Pro"/>
                <a:cs typeface="Code Pro"/>
                <a:sym typeface="Code Pro"/>
              </a:rPr>
              <a:t> possibly due</a:t>
            </a:r>
            <a:r>
              <a:rPr lang="en-US" sz="1800">
                <a:solidFill>
                  <a:srgbClr val="020202"/>
                </a:solidFill>
                <a:latin typeface="Code Pro"/>
                <a:ea typeface="Code Pro"/>
                <a:cs typeface="Code Pro"/>
                <a:sym typeface="Code Pro"/>
              </a:rPr>
              <a:t> to factors such as</a:t>
            </a:r>
            <a:r>
              <a:rPr lang="en-US" sz="1800">
                <a:solidFill>
                  <a:srgbClr val="014C84"/>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low credit score, poor repayment history, or high default risk</a:t>
            </a:r>
            <a:r>
              <a:rPr lang="en-US" sz="1800">
                <a:solidFill>
                  <a:srgbClr val="014C84"/>
                </a:solidFill>
                <a:latin typeface="Code Pro"/>
                <a:ea typeface="Code Pro"/>
                <a:cs typeface="Code Pro"/>
                <a:sym typeface="Code Pro"/>
              </a:rPr>
              <a:t>.</a:t>
            </a:r>
          </a:p>
        </p:txBody>
      </p:sp>
      <p:sp>
        <p:nvSpPr>
          <p:cNvPr name="TextBox 6" id="6"/>
          <p:cNvSpPr txBox="true"/>
          <p:nvPr/>
        </p:nvSpPr>
        <p:spPr>
          <a:xfrm rot="0">
            <a:off x="9750178" y="6161747"/>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att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shows that </a:t>
            </a:r>
            <a:r>
              <a:rPr lang="en-US" sz="1800" b="true">
                <a:solidFill>
                  <a:srgbClr val="014C84"/>
                </a:solidFill>
                <a:latin typeface="Code Pro Bold"/>
                <a:ea typeface="Code Pro Bold"/>
                <a:cs typeface="Code Pro Bold"/>
                <a:sym typeface="Code Pro Bold"/>
              </a:rPr>
              <a:t>the larger the loan amount requested, gener</a:t>
            </a:r>
            <a:r>
              <a:rPr lang="en-US" sz="1800" b="true">
                <a:solidFill>
                  <a:srgbClr val="014C84"/>
                </a:solidFill>
                <a:latin typeface="Code Pro Bold"/>
                <a:ea typeface="Code Pro Bold"/>
                <a:cs typeface="Code Pro Bold"/>
                <a:sym typeface="Code Pro Bold"/>
              </a:rPr>
              <a:t>ally the larger the amount approved</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lbeit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wi</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her</a:t>
            </a:r>
            <a:r>
              <a:rPr lang="en-US" sz="1800">
                <a:solidFill>
                  <a:srgbClr val="020202"/>
                </a:solidFill>
                <a:latin typeface="Code Pro"/>
                <a:ea typeface="Code Pro"/>
                <a:cs typeface="Code Pro"/>
                <a:sym typeface="Code Pro"/>
              </a:rPr>
              <a:t> variatio</a:t>
            </a:r>
            <a:r>
              <a:rPr lang="en-US" sz="1800">
                <a:solidFill>
                  <a:srgbClr val="020202"/>
                </a:solidFill>
                <a:latin typeface="Code Pro"/>
                <a:ea typeface="Code Pro"/>
                <a:cs typeface="Code Pro"/>
                <a:sym typeface="Code Pro"/>
              </a:rPr>
              <a:t>n for l</a:t>
            </a:r>
            <a:r>
              <a:rPr lang="en-US" sz="1800">
                <a:solidFill>
                  <a:srgbClr val="020202"/>
                </a:solidFill>
                <a:latin typeface="Code Pro"/>
                <a:ea typeface="Code Pro"/>
                <a:cs typeface="Code Pro"/>
                <a:sym typeface="Code Pro"/>
              </a:rPr>
              <a:t>arge loan value</a:t>
            </a:r>
            <a:r>
              <a:rPr lang="en-US" sz="1800">
                <a:solidFill>
                  <a:srgbClr val="020202"/>
                </a:solidFill>
                <a:latin typeface="Code Pro"/>
                <a:ea typeface="Code Pro"/>
                <a:cs typeface="Code Pro"/>
                <a:sym typeface="Code Pro"/>
              </a:rPr>
              <a:t>s. This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inform</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tio</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is useful for compa</a:t>
            </a:r>
            <a:r>
              <a:rPr lang="en-US" sz="1800">
                <a:solidFill>
                  <a:srgbClr val="020202"/>
                </a:solidFill>
                <a:latin typeface="Code Pro"/>
                <a:ea typeface="Code Pro"/>
                <a:cs typeface="Code Pro"/>
                <a:sym typeface="Code Pro"/>
              </a:rPr>
              <a:t>nies t</a:t>
            </a:r>
            <a:r>
              <a:rPr lang="en-US" sz="1800">
                <a:solidFill>
                  <a:srgbClr val="020202"/>
                </a:solidFill>
                <a:latin typeface="Code Pro"/>
                <a:ea typeface="Code Pro"/>
                <a:cs typeface="Code Pro"/>
                <a:sym typeface="Code Pro"/>
              </a:rPr>
              <a:t>o </a:t>
            </a:r>
            <a:r>
              <a:rPr lang="en-US" sz="1800" b="true">
                <a:solidFill>
                  <a:srgbClr val="FF9933"/>
                </a:solidFill>
                <a:latin typeface="Code Pro Bold"/>
                <a:ea typeface="Code Pro Bold"/>
                <a:cs typeface="Code Pro Bold"/>
                <a:sym typeface="Code Pro Bold"/>
              </a:rPr>
              <a:t>strategize loan offers that are more scalable and in line with funding capacity</a:t>
            </a:r>
            <a:r>
              <a:rPr lang="en-US" sz="1800">
                <a:solidFill>
                  <a:srgbClr val="FF9933"/>
                </a:solidFill>
                <a:latin typeface="Code Pro"/>
                <a:ea typeface="Code Pro"/>
                <a:cs typeface="Code Pro"/>
                <a:sym typeface="Code Pro"/>
              </a:rPr>
              <a:t>.</a:t>
            </a:r>
          </a:p>
        </p:txBody>
      </p:sp>
      <p:sp>
        <p:nvSpPr>
          <p:cNvPr name="TextBox 7" id="7"/>
          <p:cNvSpPr txBox="true"/>
          <p:nvPr/>
        </p:nvSpPr>
        <p:spPr>
          <a:xfrm rot="0">
            <a:off x="9750178" y="8353640"/>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If it is found that many high-value loan requests are not app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ov</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in</a:t>
            </a:r>
            <a:r>
              <a:rPr lang="en-US" sz="1800">
                <a:solidFill>
                  <a:srgbClr val="020202"/>
                </a:solidFill>
                <a:latin typeface="Code Pro"/>
                <a:ea typeface="Code Pro"/>
                <a:cs typeface="Code Pro"/>
                <a:sym typeface="Code Pro"/>
              </a:rPr>
              <a:t> full, then this is an important indi</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ion f</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pany to review its creditworthiness policy. The company may consider refining its credit risk assessment model or developing loan products with more realistic credit limits for certain market segments.</a:t>
            </a:r>
          </a:p>
        </p:txBody>
      </p:sp>
      <p:sp>
        <p:nvSpPr>
          <p:cNvPr name="TextBox 8" id="8"/>
          <p:cNvSpPr txBox="true"/>
          <p:nvPr/>
        </p:nvSpPr>
        <p:spPr>
          <a:xfrm rot="0">
            <a:off x="8583429"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583429" y="3464104"/>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583429" y="5707708"/>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583429" y="7899601"/>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90881"/>
            <a:ext cx="8629035" cy="5758764"/>
          </a:xfrm>
          <a:custGeom>
            <a:avLst/>
            <a:gdLst/>
            <a:ahLst/>
            <a:cxnLst/>
            <a:rect r="r" b="b" t="t" l="l"/>
            <a:pathLst>
              <a:path h="5758764" w="8629035">
                <a:moveTo>
                  <a:pt x="0" y="0"/>
                </a:moveTo>
                <a:lnTo>
                  <a:pt x="8629035" y="0"/>
                </a:lnTo>
                <a:lnTo>
                  <a:pt x="8629035" y="5758764"/>
                </a:lnTo>
                <a:lnTo>
                  <a:pt x="0" y="5758764"/>
                </a:lnTo>
                <a:lnTo>
                  <a:pt x="0" y="0"/>
                </a:lnTo>
                <a:close/>
              </a:path>
            </a:pathLst>
          </a:custGeom>
          <a:blipFill>
            <a:blip r:embed="rId2"/>
            <a:stretch>
              <a:fillRect l="-847" t="0" r="-847" b="0"/>
            </a:stretch>
          </a:blipFill>
        </p:spPr>
      </p:sp>
      <p:sp>
        <p:nvSpPr>
          <p:cNvPr name="TextBox 3" id="3"/>
          <p:cNvSpPr txBox="true"/>
          <p:nvPr/>
        </p:nvSpPr>
        <p:spPr>
          <a:xfrm rot="0">
            <a:off x="9750178" y="217708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Companies are</a:t>
            </a:r>
            <a:r>
              <a:rPr lang="en-US" sz="1800">
                <a:solidFill>
                  <a:srgbClr val="020202"/>
                </a:solidFill>
                <a:latin typeface="Code Pro"/>
                <a:ea typeface="Code Pro"/>
                <a:cs typeface="Code Pro"/>
                <a:sym typeface="Code Pro"/>
              </a:rPr>
              <a:t> advised</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continuously </a:t>
            </a:r>
            <a:r>
              <a:rPr lang="en-US" sz="1800" b="true">
                <a:solidFill>
                  <a:srgbClr val="FF9933"/>
                </a:solidFill>
                <a:latin typeface="Code Pro Bold"/>
                <a:ea typeface="Code Pro Bold"/>
                <a:cs typeface="Code Pro Bold"/>
                <a:sym typeface="Code Pro Bold"/>
              </a:rPr>
              <a:t>monitor the gap between loan requests and approvals</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espec</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ally</a:t>
            </a:r>
            <a:r>
              <a:rPr lang="en-US" sz="1800">
                <a:solidFill>
                  <a:srgbClr val="020202"/>
                </a:solidFill>
                <a:latin typeface="Code Pro"/>
                <a:ea typeface="Code Pro"/>
                <a:cs typeface="Code Pro"/>
                <a:sym typeface="Code Pro"/>
              </a:rPr>
              <a:t> at</a:t>
            </a:r>
            <a:r>
              <a:rPr lang="en-US" sz="1800">
                <a:solidFill>
                  <a:srgbClr val="020202"/>
                </a:solidFill>
                <a:latin typeface="Code Pro"/>
                <a:ea typeface="Code Pro"/>
                <a:cs typeface="Code Pro"/>
                <a:sym typeface="Code Pro"/>
              </a:rPr>
              <a:t> high nominal values, in order t</a:t>
            </a:r>
            <a:r>
              <a:rPr lang="en-US" sz="1800">
                <a:solidFill>
                  <a:srgbClr val="020202"/>
                </a:solidFill>
                <a:latin typeface="Code Pro"/>
                <a:ea typeface="Code Pro"/>
                <a:cs typeface="Code Pro"/>
                <a:sym typeface="Code Pro"/>
              </a:rPr>
              <a:t>o </a:t>
            </a:r>
            <a:r>
              <a:rPr lang="en-US" sz="1800" b="true">
                <a:solidFill>
                  <a:srgbClr val="FF9933"/>
                </a:solidFill>
                <a:latin typeface="Code Pro Bold"/>
                <a:ea typeface="Code Pro Bold"/>
                <a:cs typeface="Code Pro Bold"/>
                <a:sym typeface="Code Pro Bold"/>
              </a:rPr>
              <a:t>not lose potential customers</a:t>
            </a:r>
            <a:r>
              <a:rPr lang="en-US" sz="1800">
                <a:solidFill>
                  <a:srgbClr val="020202"/>
                </a:solidFill>
                <a:latin typeface="Code Pro"/>
                <a:ea typeface="Code Pro"/>
                <a:cs typeface="Code Pro"/>
                <a:sym typeface="Code Pro"/>
              </a:rPr>
              <a:t>.</a:t>
            </a:r>
          </a:p>
        </p:txBody>
      </p:sp>
      <p:sp>
        <p:nvSpPr>
          <p:cNvPr name="TextBox 4" id="4"/>
          <p:cNvSpPr txBox="true"/>
          <p:nvPr/>
        </p:nvSpPr>
        <p:spPr>
          <a:xfrm rot="0">
            <a:off x="9704571" y="3683070"/>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Increased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ransp</a:t>
            </a:r>
            <a:r>
              <a:rPr lang="en-US" sz="1800">
                <a:solidFill>
                  <a:srgbClr val="020202"/>
                </a:solidFill>
                <a:latin typeface="Code Pro"/>
                <a:ea typeface="Code Pro"/>
                <a:cs typeface="Code Pro"/>
                <a:sym typeface="Code Pro"/>
              </a:rPr>
              <a:t>arency a</a:t>
            </a:r>
            <a:r>
              <a:rPr lang="en-US" sz="1800">
                <a:solidFill>
                  <a:srgbClr val="020202"/>
                </a:solidFill>
                <a:latin typeface="Code Pro"/>
                <a:ea typeface="Code Pro"/>
                <a:cs typeface="Code Pro"/>
                <a:sym typeface="Code Pro"/>
              </a:rPr>
              <a:t>nd comm</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cati</a:t>
            </a:r>
            <a:r>
              <a:rPr lang="en-US" sz="1800">
                <a:solidFill>
                  <a:srgbClr val="020202"/>
                </a:solidFill>
                <a:latin typeface="Code Pro"/>
                <a:ea typeface="Code Pro"/>
                <a:cs typeface="Code Pro"/>
                <a:sym typeface="Code Pro"/>
              </a:rPr>
              <a:t>on</a:t>
            </a:r>
            <a:r>
              <a:rPr lang="en-US" sz="1800">
                <a:solidFill>
                  <a:srgbClr val="020202"/>
                </a:solidFill>
                <a:latin typeface="Code Pro"/>
                <a:ea typeface="Code Pro"/>
                <a:cs typeface="Code Pro"/>
                <a:sym typeface="Code Pro"/>
              </a:rPr>
              <a:t> re</a:t>
            </a:r>
            <a:r>
              <a:rPr lang="en-US" sz="1800">
                <a:solidFill>
                  <a:srgbClr val="020202"/>
                </a:solidFill>
                <a:latin typeface="Code Pro"/>
                <a:ea typeface="Code Pro"/>
                <a:cs typeface="Code Pro"/>
                <a:sym typeface="Code Pro"/>
              </a:rPr>
              <a:t>ga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 ter</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s and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iti</a:t>
            </a:r>
            <a:r>
              <a:rPr lang="en-US" sz="1800">
                <a:solidFill>
                  <a:srgbClr val="020202"/>
                </a:solidFill>
                <a:latin typeface="Code Pro"/>
                <a:ea typeface="Code Pro"/>
                <a:cs typeface="Code Pro"/>
                <a:sym typeface="Code Pro"/>
              </a:rPr>
              <a:t>ons</a:t>
            </a:r>
            <a:r>
              <a:rPr lang="en-US" sz="1800">
                <a:solidFill>
                  <a:srgbClr val="020202"/>
                </a:solidFill>
                <a:latin typeface="Code Pro"/>
                <a:ea typeface="Code Pro"/>
                <a:cs typeface="Code Pro"/>
                <a:sym typeface="Code Pro"/>
              </a:rPr>
              <a:t> is </a:t>
            </a:r>
            <a:r>
              <a:rPr lang="en-US" sz="1800">
                <a:solidFill>
                  <a:srgbClr val="020202"/>
                </a:solidFill>
                <a:latin typeface="Code Pro"/>
                <a:ea typeface="Code Pro"/>
                <a:cs typeface="Code Pro"/>
                <a:sym typeface="Code Pro"/>
              </a:rPr>
              <a:t>al</a:t>
            </a:r>
            <a:r>
              <a:rPr lang="en-US" sz="1800">
                <a:solidFill>
                  <a:srgbClr val="020202"/>
                </a:solidFill>
                <a:latin typeface="Code Pro"/>
                <a:ea typeface="Code Pro"/>
                <a:cs typeface="Code Pro"/>
                <a:sym typeface="Code Pro"/>
              </a:rPr>
              <a:t>so</a:t>
            </a:r>
            <a:r>
              <a:rPr lang="en-US" sz="1800">
                <a:solidFill>
                  <a:srgbClr val="020202"/>
                </a:solidFill>
                <a:latin typeface="Code Pro"/>
                <a:ea typeface="Code Pro"/>
                <a:cs typeface="Code Pro"/>
                <a:sym typeface="Code Pro"/>
              </a:rPr>
              <a:t> impor</a:t>
            </a:r>
            <a:r>
              <a:rPr lang="en-US" sz="1800">
                <a:solidFill>
                  <a:srgbClr val="020202"/>
                </a:solidFill>
                <a:latin typeface="Code Pro"/>
                <a:ea typeface="Code Pro"/>
                <a:cs typeface="Code Pro"/>
                <a:sym typeface="Code Pro"/>
              </a:rPr>
              <a:t>tant, s</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ust</a:t>
            </a:r>
            <a:r>
              <a:rPr lang="en-US" sz="1800">
                <a:solidFill>
                  <a:srgbClr val="020202"/>
                </a:solidFill>
                <a:latin typeface="Code Pro"/>
                <a:ea typeface="Code Pro"/>
                <a:cs typeface="Code Pro"/>
                <a:sym typeface="Code Pro"/>
              </a:rPr>
              <a:t>omer</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stic expec</a:t>
            </a:r>
            <a:r>
              <a:rPr lang="en-US" sz="1800">
                <a:solidFill>
                  <a:srgbClr val="020202"/>
                </a:solidFill>
                <a:latin typeface="Code Pro"/>
                <a:ea typeface="Code Pro"/>
                <a:cs typeface="Code Pro"/>
                <a:sym typeface="Code Pro"/>
              </a:rPr>
              <a:t>tations </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gar</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ng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 am</a:t>
            </a:r>
            <a:r>
              <a:rPr lang="en-US" sz="1800">
                <a:solidFill>
                  <a:srgbClr val="020202"/>
                </a:solidFill>
                <a:latin typeface="Code Pro"/>
                <a:ea typeface="Code Pro"/>
                <a:cs typeface="Code Pro"/>
                <a:sym typeface="Code Pro"/>
              </a:rPr>
              <a:t>ou</a:t>
            </a:r>
            <a:r>
              <a:rPr lang="en-US" sz="1800">
                <a:solidFill>
                  <a:srgbClr val="020202"/>
                </a:solidFill>
                <a:latin typeface="Code Pro"/>
                <a:ea typeface="Code Pro"/>
                <a:cs typeface="Code Pro"/>
                <a:sym typeface="Code Pro"/>
              </a:rPr>
              <a:t>nt o</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ans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ey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r</a:t>
            </a:r>
            <a:r>
              <a:rPr lang="en-US" sz="1800">
                <a:solidFill>
                  <a:srgbClr val="020202"/>
                </a:solidFill>
                <a:latin typeface="Code Pro"/>
                <a:ea typeface="Code Pro"/>
                <a:cs typeface="Code Pro"/>
                <a:sym typeface="Code Pro"/>
              </a:rPr>
              <a:t>ece</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ve.</a:t>
            </a:r>
          </a:p>
        </p:txBody>
      </p:sp>
      <p:sp>
        <p:nvSpPr>
          <p:cNvPr name="TextBox 5" id="5"/>
          <p:cNvSpPr txBox="true"/>
          <p:nvPr/>
        </p:nvSpPr>
        <p:spPr>
          <a:xfrm rot="0">
            <a:off x="9750178" y="5265363"/>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Com</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nie</a:t>
            </a:r>
            <a:r>
              <a:rPr lang="en-US" sz="1800">
                <a:solidFill>
                  <a:srgbClr val="020202"/>
                </a:solidFill>
                <a:latin typeface="Code Pro"/>
                <a:ea typeface="Code Pro"/>
                <a:cs typeface="Code Pro"/>
                <a:sym typeface="Code Pro"/>
              </a:rPr>
              <a:t>s can </a:t>
            </a:r>
            <a:r>
              <a:rPr lang="en-US" sz="1800" b="true">
                <a:solidFill>
                  <a:srgbClr val="014C84"/>
                </a:solidFill>
                <a:latin typeface="Code Pro Bold"/>
                <a:ea typeface="Code Pro Bold"/>
                <a:cs typeface="Code Pro Bold"/>
                <a:sym typeface="Code Pro Bold"/>
              </a:rPr>
              <a:t>design special loan products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wi</a:t>
            </a:r>
            <a:r>
              <a:rPr lang="en-US" sz="1800">
                <a:solidFill>
                  <a:srgbClr val="020202"/>
                </a:solidFill>
                <a:latin typeface="Code Pro"/>
                <a:ea typeface="Code Pro"/>
                <a:cs typeface="Code Pro"/>
                <a:sym typeface="Code Pro"/>
              </a:rPr>
              <a:t>th a</a:t>
            </a:r>
            <a:r>
              <a:rPr lang="en-US" sz="1800">
                <a:solidFill>
                  <a:srgbClr val="020202"/>
                </a:solidFill>
                <a:latin typeface="Code Pro"/>
                <a:ea typeface="Code Pro"/>
                <a:cs typeface="Code Pro"/>
                <a:sym typeface="Code Pro"/>
              </a:rPr>
              <a:t> c</a:t>
            </a:r>
            <a:r>
              <a:rPr lang="en-US" sz="1800">
                <a:solidFill>
                  <a:srgbClr val="020202"/>
                </a:solidFill>
                <a:latin typeface="Code Pro"/>
                <a:ea typeface="Code Pro"/>
                <a:cs typeface="Code Pro"/>
                <a:sym typeface="Code Pro"/>
              </a:rPr>
              <a:t>erta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ax</a:t>
            </a:r>
            <a:r>
              <a:rPr lang="en-US" sz="1800">
                <a:solidFill>
                  <a:srgbClr val="020202"/>
                </a:solidFill>
                <a:latin typeface="Code Pro"/>
                <a:ea typeface="Code Pro"/>
                <a:cs typeface="Code Pro"/>
                <a:sym typeface="Code Pro"/>
              </a:rPr>
              <a:t>imum</a:t>
            </a:r>
            <a:r>
              <a:rPr lang="en-US" sz="1800">
                <a:solidFill>
                  <a:srgbClr val="020202"/>
                </a:solidFill>
                <a:latin typeface="Code Pro"/>
                <a:ea typeface="Code Pro"/>
                <a:cs typeface="Code Pro"/>
                <a:sym typeface="Code Pro"/>
              </a:rPr>
              <a:t> l</a:t>
            </a:r>
            <a:r>
              <a:rPr lang="en-US" sz="1800">
                <a:solidFill>
                  <a:srgbClr val="020202"/>
                </a:solidFill>
                <a:latin typeface="Code Pro"/>
                <a:ea typeface="Code Pro"/>
                <a:cs typeface="Code Pro"/>
                <a:sym typeface="Code Pro"/>
              </a:rPr>
              <a:t>im</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 for th</a:t>
            </a:r>
            <a:r>
              <a:rPr lang="en-US" sz="1800">
                <a:solidFill>
                  <a:srgbClr val="020202"/>
                </a:solidFill>
                <a:latin typeface="Code Pro"/>
                <a:ea typeface="Code Pro"/>
                <a:cs typeface="Code Pro"/>
                <a:sym typeface="Code Pro"/>
              </a:rPr>
              <a:t>e med</a:t>
            </a:r>
            <a:r>
              <a:rPr lang="en-US" sz="1800">
                <a:solidFill>
                  <a:srgbClr val="020202"/>
                </a:solidFill>
                <a:latin typeface="Code Pro"/>
                <a:ea typeface="Code Pro"/>
                <a:cs typeface="Code Pro"/>
                <a:sym typeface="Code Pro"/>
              </a:rPr>
              <a:t>ium-risk custom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seg</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s</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that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ca</a:t>
            </a:r>
            <a:r>
              <a:rPr lang="en-US" sz="1800">
                <a:solidFill>
                  <a:srgbClr val="020202"/>
                </a:solidFill>
                <a:latin typeface="Code Pro"/>
                <a:ea typeface="Code Pro"/>
                <a:cs typeface="Code Pro"/>
                <a:sym typeface="Code Pro"/>
              </a:rPr>
              <a:t>n sti</a:t>
            </a:r>
            <a:r>
              <a:rPr lang="en-US" sz="1800">
                <a:solidFill>
                  <a:srgbClr val="020202"/>
                </a:solidFill>
                <a:latin typeface="Code Pro"/>
                <a:ea typeface="Code Pro"/>
                <a:cs typeface="Code Pro"/>
                <a:sym typeface="Code Pro"/>
              </a:rPr>
              <a:t>ll </a:t>
            </a:r>
            <a:r>
              <a:rPr lang="en-US" sz="1800">
                <a:solidFill>
                  <a:srgbClr val="020202"/>
                </a:solidFill>
                <a:latin typeface="Code Pro"/>
                <a:ea typeface="Code Pro"/>
                <a:cs typeface="Code Pro"/>
                <a:sym typeface="Code Pro"/>
              </a:rPr>
              <a:t>ch</a:t>
            </a:r>
            <a:r>
              <a:rPr lang="en-US" sz="1800">
                <a:solidFill>
                  <a:srgbClr val="020202"/>
                </a:solidFill>
                <a:latin typeface="Code Pro"/>
                <a:ea typeface="Code Pro"/>
                <a:cs typeface="Code Pro"/>
                <a:sym typeface="Code Pro"/>
              </a:rPr>
              <a:t>anne</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 fund</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fel</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04571" y="684765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 more in-depth </a:t>
            </a:r>
            <a:r>
              <a:rPr lang="en-US" sz="1800" b="true">
                <a:solidFill>
                  <a:srgbClr val="FF9933"/>
                </a:solidFill>
                <a:latin typeface="Code Pro Bold"/>
                <a:ea typeface="Code Pro Bold"/>
                <a:cs typeface="Code Pro Bold"/>
                <a:sym typeface="Code Pro Bold"/>
              </a:rPr>
              <a:t>risk analysis using historical data</a:t>
            </a:r>
            <a:r>
              <a:rPr lang="en-US" sz="1800">
                <a:solidFill>
                  <a:srgbClr val="020202"/>
                </a:solidFill>
                <a:latin typeface="Code Pro"/>
                <a:ea typeface="Code Pro"/>
                <a:cs typeface="Code Pro"/>
                <a:sym typeface="Code Pro"/>
              </a:rPr>
              <a:t> sh</a:t>
            </a:r>
            <a:r>
              <a:rPr lang="en-US" sz="1800">
                <a:solidFill>
                  <a:srgbClr val="020202"/>
                </a:solidFill>
                <a:latin typeface="Code Pro"/>
                <a:ea typeface="Code Pro"/>
                <a:cs typeface="Code Pro"/>
                <a:sym typeface="Code Pro"/>
              </a:rPr>
              <a:t>ould</a:t>
            </a:r>
            <a:r>
              <a:rPr lang="en-US" sz="1800">
                <a:solidFill>
                  <a:srgbClr val="020202"/>
                </a:solidFill>
                <a:latin typeface="Code Pro"/>
                <a:ea typeface="Code Pro"/>
                <a:cs typeface="Code Pro"/>
                <a:sym typeface="Code Pro"/>
              </a:rPr>
              <a:t>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plemented to </a:t>
            </a:r>
            <a:r>
              <a:rPr lang="en-US" sz="1800" b="true">
                <a:solidFill>
                  <a:srgbClr val="FF9933"/>
                </a:solidFill>
                <a:latin typeface="Code Pro Bold"/>
                <a:ea typeface="Code Pro Bold"/>
                <a:cs typeface="Code Pro Bold"/>
                <a:sym typeface="Code Pro Bold"/>
              </a:rPr>
              <a:t>anticipate the possibility of default</a:t>
            </a:r>
            <a:r>
              <a:rPr lang="en-US" sz="1800">
                <a:solidFill>
                  <a:srgbClr val="020202"/>
                </a:solidFill>
                <a:latin typeface="Code Pro"/>
                <a:ea typeface="Code Pro"/>
                <a:cs typeface="Code Pro"/>
                <a:sym typeface="Code Pro"/>
              </a:rPr>
              <a:t>, especially on high-value loan requests.</a:t>
            </a:r>
          </a:p>
        </p:txBody>
      </p:sp>
      <p:sp>
        <p:nvSpPr>
          <p:cNvPr name="TextBox 7" id="7"/>
          <p:cNvSpPr txBox="true"/>
          <p:nvPr/>
        </p:nvSpPr>
        <p:spPr>
          <a:xfrm rot="0">
            <a:off x="8629035" y="1679139"/>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629035" y="3225391"/>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629035" y="4771643"/>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629035" y="6314256"/>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5543515" y="469597"/>
            <a:ext cx="7802487" cy="1003905"/>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Implication</a:t>
            </a:r>
          </a:p>
        </p:txBody>
      </p:sp>
      <p:sp>
        <p:nvSpPr>
          <p:cNvPr name="TextBox 12" id="12"/>
          <p:cNvSpPr txBox="true"/>
          <p:nvPr/>
        </p:nvSpPr>
        <p:spPr>
          <a:xfrm rot="0">
            <a:off x="9750178" y="8353749"/>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Providing potential borrowers with a cle</a:t>
            </a:r>
            <a:r>
              <a:rPr lang="en-US" sz="1800">
                <a:solidFill>
                  <a:srgbClr val="020202"/>
                </a:solidFill>
                <a:latin typeface="Code Pro"/>
                <a:ea typeface="Code Pro"/>
                <a:cs typeface="Code Pro"/>
                <a:sym typeface="Code Pro"/>
              </a:rPr>
              <a:t>ar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understand</a:t>
            </a:r>
            <a:r>
              <a:rPr lang="en-US" sz="1800">
                <a:solidFill>
                  <a:srgbClr val="020202"/>
                </a:solidFill>
                <a:latin typeface="Code Pro"/>
                <a:ea typeface="Code Pro"/>
                <a:cs typeface="Code Pro"/>
                <a:sym typeface="Code Pro"/>
              </a:rPr>
              <a:t>ing of the </a:t>
            </a:r>
            <a:r>
              <a:rPr lang="en-US" sz="1800" b="true">
                <a:solidFill>
                  <a:srgbClr val="014C84"/>
                </a:solidFill>
                <a:latin typeface="Code Pro Bold"/>
                <a:ea typeface="Code Pro Bold"/>
                <a:cs typeface="Code Pro Bold"/>
                <a:sym typeface="Code Pro Bold"/>
              </a:rPr>
              <a:t>factors that affect the loan amount</a:t>
            </a:r>
            <a:r>
              <a:rPr lang="en-US" sz="1800">
                <a:solidFill>
                  <a:srgbClr val="020202"/>
                </a:solidFill>
                <a:latin typeface="Code Pro"/>
                <a:ea typeface="Code Pro"/>
                <a:cs typeface="Code Pro"/>
                <a:sym typeface="Code Pro"/>
              </a:rPr>
              <a:t> approved can build trust and reduce customer dissatisfaction.</a:t>
            </a:r>
          </a:p>
        </p:txBody>
      </p:sp>
      <p:sp>
        <p:nvSpPr>
          <p:cNvPr name="TextBox 13" id="13"/>
          <p:cNvSpPr txBox="true"/>
          <p:nvPr/>
        </p:nvSpPr>
        <p:spPr>
          <a:xfrm rot="0">
            <a:off x="8629035" y="7896549"/>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Freeform 14" id="14"/>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90" y="2311928"/>
            <a:ext cx="9587281" cy="5692448"/>
          </a:xfrm>
          <a:custGeom>
            <a:avLst/>
            <a:gdLst/>
            <a:ahLst/>
            <a:cxnLst/>
            <a:rect r="r" b="b" t="t" l="l"/>
            <a:pathLst>
              <a:path h="5692448" w="9587281">
                <a:moveTo>
                  <a:pt x="0" y="0"/>
                </a:moveTo>
                <a:lnTo>
                  <a:pt x="9587281" y="0"/>
                </a:lnTo>
                <a:lnTo>
                  <a:pt x="9587281" y="5692448"/>
                </a:lnTo>
                <a:lnTo>
                  <a:pt x="0" y="5692448"/>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default rate of 11%</a:t>
            </a:r>
            <a:r>
              <a:rPr lang="en-US" sz="1800">
                <a:solidFill>
                  <a:srgbClr val="020202"/>
                </a:solidFill>
                <a:latin typeface="Code Pro"/>
                <a:ea typeface="Code Pro"/>
                <a:cs typeface="Code Pro"/>
                <a:sym typeface="Code Pro"/>
              </a:rPr>
              <a:t> indicates that the </a:t>
            </a:r>
            <a:r>
              <a:rPr lang="en-US" sz="1800" b="true">
                <a:solidFill>
                  <a:srgbClr val="014C84"/>
                </a:solidFill>
                <a:latin typeface="Code Pro Bold"/>
                <a:ea typeface="Code Pro Bold"/>
                <a:cs typeface="Code Pro Bold"/>
                <a:sym typeface="Code Pro Bold"/>
              </a:rPr>
              <a:t>credit risk in the company's portfolio is still</a:t>
            </a:r>
            <a:r>
              <a:rPr lang="en-US" sz="1800" b="true">
                <a:solidFill>
                  <a:srgbClr val="014C84"/>
                </a:solidFill>
                <a:latin typeface="Code Pro Bold"/>
                <a:ea typeface="Code Pro Bold"/>
                <a:cs typeface="Code Pro Bold"/>
                <a:sym typeface="Code Pro Bold"/>
              </a:rPr>
              <a:t> quite high</a:t>
            </a:r>
            <a:r>
              <a:rPr lang="en-US" sz="1800">
                <a:solidFill>
                  <a:srgbClr val="020202"/>
                </a:solidFill>
                <a:latin typeface="Code Pro"/>
                <a:ea typeface="Code Pro"/>
                <a:cs typeface="Code Pro"/>
                <a:sym typeface="Code Pro"/>
              </a:rPr>
              <a:t>, so it 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nec</a:t>
            </a:r>
            <a:r>
              <a:rPr lang="en-US" sz="1800">
                <a:solidFill>
                  <a:srgbClr val="020202"/>
                </a:solidFill>
                <a:latin typeface="Code Pro"/>
                <a:ea typeface="Code Pro"/>
                <a:cs typeface="Code Pro"/>
                <a:sym typeface="Code Pro"/>
              </a:rPr>
              <a:t>essary</a:t>
            </a:r>
            <a:r>
              <a:rPr lang="en-US" sz="1800">
                <a:solidFill>
                  <a:srgbClr val="020202"/>
                </a:solidFill>
                <a:latin typeface="Code Pro"/>
                <a:ea typeface="Code Pro"/>
                <a:cs typeface="Code Pro"/>
                <a:sym typeface="Code Pro"/>
              </a:rPr>
              <a:t> to take steps t</a:t>
            </a:r>
            <a:r>
              <a:rPr lang="en-US" sz="1800">
                <a:solidFill>
                  <a:srgbClr val="020202"/>
                </a:solidFill>
                <a:latin typeface="Code Pro"/>
                <a:ea typeface="Code Pro"/>
                <a:cs typeface="Code Pro"/>
                <a:sym typeface="Code Pro"/>
              </a:rPr>
              <a:t>o </a:t>
            </a:r>
            <a:r>
              <a:rPr lang="en-US" sz="1800" b="true">
                <a:solidFill>
                  <a:srgbClr val="014C84"/>
                </a:solidFill>
                <a:latin typeface="Code Pro Bold"/>
                <a:ea typeface="Code Pro Bold"/>
                <a:cs typeface="Code Pro Bold"/>
                <a:sym typeface="Code Pro Bold"/>
              </a:rPr>
              <a:t>mitigate and improve lending policies</a:t>
            </a:r>
            <a:r>
              <a:rPr lang="en-US" sz="1800">
                <a:solidFill>
                  <a:srgbClr val="020202"/>
                </a:solidFill>
                <a:latin typeface="Code Pro"/>
                <a:ea typeface="Code Pro"/>
                <a:cs typeface="Code Pro"/>
                <a:sym typeface="Code Pro"/>
              </a:rPr>
              <a:t>.</a:t>
            </a:r>
          </a:p>
        </p:txBody>
      </p:sp>
      <p:sp>
        <p:nvSpPr>
          <p:cNvPr name="TextBox 5" id="5"/>
          <p:cNvSpPr txBox="true"/>
          <p:nvPr/>
        </p:nvSpPr>
        <p:spPr>
          <a:xfrm rot="0">
            <a:off x="9750178" y="3751599"/>
            <a:ext cx="8145609" cy="1391901"/>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On the o</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her</a:t>
            </a:r>
            <a:r>
              <a:rPr lang="en-US" sz="1800">
                <a:solidFill>
                  <a:srgbClr val="020202"/>
                </a:solidFill>
                <a:latin typeface="Code Pro"/>
                <a:ea typeface="Code Pro"/>
                <a:cs typeface="Code Pro"/>
                <a:sym typeface="Code Pro"/>
              </a:rPr>
              <a:t> hand, the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non-default rate of 89%</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omp</a:t>
            </a:r>
            <a:r>
              <a:rPr lang="en-US" sz="1800">
                <a:solidFill>
                  <a:srgbClr val="020202"/>
                </a:solidFill>
                <a:latin typeface="Code Pro"/>
                <a:ea typeface="Code Pro"/>
                <a:cs typeface="Code Pro"/>
                <a:sym typeface="Code Pro"/>
              </a:rPr>
              <a:t>an</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has </a:t>
            </a:r>
            <a:r>
              <a:rPr lang="en-US" sz="1800" b="true">
                <a:solidFill>
                  <a:srgbClr val="FF9933"/>
                </a:solidFill>
                <a:latin typeface="Code Pro Bold"/>
                <a:ea typeface="Code Pro Bold"/>
                <a:cs typeface="Code Pro Bold"/>
                <a:sym typeface="Code Pro Bold"/>
              </a:rPr>
              <a:t>suc</a:t>
            </a:r>
            <a:r>
              <a:rPr lang="en-US" sz="1800" b="true">
                <a:solidFill>
                  <a:srgbClr val="FF9933"/>
                </a:solidFill>
                <a:latin typeface="Code Pro Bold"/>
                <a:ea typeface="Code Pro Bold"/>
                <a:cs typeface="Code Pro Bold"/>
                <a:sym typeface="Code Pro Bold"/>
              </a:rPr>
              <a:t>cessfully maintained the overall quality of its loan portfolio</a:t>
            </a:r>
            <a:r>
              <a:rPr lang="en-US" sz="1800">
                <a:solidFill>
                  <a:srgbClr val="020202"/>
                </a:solidFill>
                <a:latin typeface="Code Pro"/>
                <a:ea typeface="Code Pro"/>
                <a:cs typeface="Code Pro"/>
                <a:sym typeface="Code Pro"/>
              </a:rPr>
              <a:t>,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ting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m</a:t>
            </a:r>
            <a:r>
              <a:rPr lang="en-US" sz="1800">
                <a:solidFill>
                  <a:srgbClr val="020202"/>
                </a:solidFill>
                <a:latin typeface="Code Pro"/>
                <a:ea typeface="Code Pro"/>
                <a:cs typeface="Code Pro"/>
                <a:sym typeface="Code Pro"/>
              </a:rPr>
              <a:t>ost le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din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de</a:t>
            </a:r>
            <a:r>
              <a:rPr lang="en-US" sz="1800">
                <a:solidFill>
                  <a:srgbClr val="020202"/>
                </a:solidFill>
                <a:latin typeface="Code Pro"/>
                <a:ea typeface="Code Pro"/>
                <a:cs typeface="Code Pro"/>
                <a:sym typeface="Code Pro"/>
              </a:rPr>
              <a:t>cisions hav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ee</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ad</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qu</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de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ly.</a:t>
            </a:r>
          </a:p>
        </p:txBody>
      </p:sp>
      <p:sp>
        <p:nvSpPr>
          <p:cNvPr name="TextBox 6" id="6"/>
          <p:cNvSpPr txBox="true"/>
          <p:nvPr/>
        </p:nvSpPr>
        <p:spPr>
          <a:xfrm rot="0">
            <a:off x="9750178" y="5676900"/>
            <a:ext cx="8145609" cy="686997"/>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If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company </a:t>
            </a:r>
            <a:r>
              <a:rPr lang="en-US" sz="1800">
                <a:solidFill>
                  <a:srgbClr val="020202"/>
                </a:solidFill>
                <a:latin typeface="Code Pro"/>
                <a:ea typeface="Code Pro"/>
                <a:cs typeface="Code Pro"/>
                <a:sym typeface="Code Pro"/>
              </a:rPr>
              <a:t>target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dropping the default r</a:t>
            </a:r>
            <a:r>
              <a:rPr lang="en-US" sz="1800" b="true">
                <a:solidFill>
                  <a:srgbClr val="014C84"/>
                </a:solidFill>
                <a:latin typeface="Code Pro Bold"/>
                <a:ea typeface="Code Pro Bold"/>
                <a:cs typeface="Code Pro Bold"/>
                <a:sym typeface="Code Pro Bold"/>
              </a:rPr>
              <a:t>ate to 10%</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then</a:t>
            </a:r>
            <a:r>
              <a:rPr lang="en-US" sz="1800">
                <a:solidFill>
                  <a:srgbClr val="020202"/>
                </a:solidFill>
                <a:latin typeface="Code Pro"/>
                <a:ea typeface="Code Pro"/>
                <a:cs typeface="Code Pro"/>
                <a:sym typeface="Code Pro"/>
              </a:rPr>
              <a:t> at</a:t>
            </a:r>
            <a:r>
              <a:rPr lang="en-US" sz="1800">
                <a:solidFill>
                  <a:srgbClr val="020202"/>
                </a:solidFill>
                <a:latin typeface="Code Pro"/>
                <a:ea typeface="Code Pro"/>
                <a:cs typeface="Code Pro"/>
                <a:sym typeface="Code Pro"/>
              </a:rPr>
              <a:t> l</a:t>
            </a:r>
            <a:r>
              <a:rPr lang="en-US" sz="1800">
                <a:solidFill>
                  <a:srgbClr val="020202"/>
                </a:solidFill>
                <a:latin typeface="Code Pro"/>
                <a:ea typeface="Code Pro"/>
                <a:cs typeface="Code Pro"/>
                <a:sym typeface="Code Pro"/>
              </a:rPr>
              <a:t>ea</a:t>
            </a:r>
            <a:r>
              <a:rPr lang="en-US" sz="1800">
                <a:solidFill>
                  <a:srgbClr val="020202"/>
                </a:solidFill>
                <a:latin typeface="Code Pro"/>
                <a:ea typeface="Code Pro"/>
                <a:cs typeface="Code Pro"/>
                <a:sym typeface="Code Pro"/>
              </a:rPr>
              <a:t>st </a:t>
            </a:r>
            <a:r>
              <a:rPr lang="en-US" sz="1800" b="true">
                <a:solidFill>
                  <a:srgbClr val="014C84"/>
                </a:solidFill>
                <a:latin typeface="Code Pro Bold"/>
                <a:ea typeface="Code Pro Bold"/>
                <a:cs typeface="Code Pro Bold"/>
                <a:sym typeface="Code Pro Bold"/>
              </a:rPr>
              <a:t>1% of the user population needs to be screened or re-managed</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9750178" y="6897297"/>
            <a:ext cx="8145609" cy="686997"/>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Further reductions should</a:t>
            </a:r>
            <a:r>
              <a:rPr lang="en-US" sz="1800" b="true">
                <a:solidFill>
                  <a:srgbClr val="020202"/>
                </a:solidFill>
                <a:latin typeface="Code Pro Bold"/>
                <a:ea typeface="Code Pro Bold"/>
                <a:cs typeface="Code Pro Bold"/>
                <a:sym typeface="Code Pro Bold"/>
              </a:rPr>
              <a:t> </a:t>
            </a:r>
            <a:r>
              <a:rPr lang="en-US" sz="1800" b="true">
                <a:solidFill>
                  <a:srgbClr val="FF9933"/>
                </a:solidFill>
                <a:latin typeface="Code Pro Bold"/>
                <a:ea typeface="Code Pro Bold"/>
                <a:cs typeface="Code Pro Bold"/>
                <a:sym typeface="Code Pro Bold"/>
              </a:rPr>
              <a:t>consider the balance between risk management and business growth</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583429"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583429" y="3217429"/>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629035" y="517330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629035" y="639247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32865"/>
            <a:ext cx="8990030" cy="5955895"/>
          </a:xfrm>
          <a:custGeom>
            <a:avLst/>
            <a:gdLst/>
            <a:ahLst/>
            <a:cxnLst/>
            <a:rect r="r" b="b" t="t" l="l"/>
            <a:pathLst>
              <a:path h="5955895" w="8990030">
                <a:moveTo>
                  <a:pt x="0" y="0"/>
                </a:moveTo>
                <a:lnTo>
                  <a:pt x="8990030" y="0"/>
                </a:lnTo>
                <a:lnTo>
                  <a:pt x="8990030" y="5955895"/>
                </a:lnTo>
                <a:lnTo>
                  <a:pt x="0" y="5955895"/>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most common loa</a:t>
            </a:r>
            <a:r>
              <a:rPr lang="en-US" sz="1800">
                <a:solidFill>
                  <a:srgbClr val="020202"/>
                </a:solidFill>
                <a:latin typeface="Code Pro"/>
                <a:ea typeface="Code Pro"/>
                <a:cs typeface="Code Pro"/>
                <a:sym typeface="Code Pro"/>
              </a:rPr>
              <a:t>n p</a:t>
            </a:r>
            <a:r>
              <a:rPr lang="en-US" sz="1800">
                <a:solidFill>
                  <a:srgbClr val="020202"/>
                </a:solidFill>
                <a:latin typeface="Code Pro"/>
                <a:ea typeface="Code Pro"/>
                <a:cs typeface="Code Pro"/>
                <a:sym typeface="Code Pro"/>
              </a:rPr>
              <a:t>ur</a:t>
            </a:r>
            <a:r>
              <a:rPr lang="en-US" sz="1800">
                <a:solidFill>
                  <a:srgbClr val="020202"/>
                </a:solidFill>
                <a:latin typeface="Code Pro"/>
                <a:ea typeface="Code Pro"/>
                <a:cs typeface="Code Pro"/>
                <a:sym typeface="Code Pro"/>
              </a:rPr>
              <a:t>pos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used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by customers were </a:t>
            </a:r>
            <a:r>
              <a:rPr lang="en-US" sz="1800" b="true">
                <a:solidFill>
                  <a:srgbClr val="FF9933"/>
                </a:solidFill>
                <a:latin typeface="Code Pro Bold"/>
                <a:ea typeface="Code Pro Bold"/>
                <a:cs typeface="Code Pro Bold"/>
                <a:sym typeface="Code Pro Bold"/>
              </a:rPr>
              <a:t>debt consolidation at 58.8%</a:t>
            </a:r>
            <a:r>
              <a:rPr lang="en-US" sz="1800">
                <a:solidFill>
                  <a:srgbClr val="020202"/>
                </a:solidFill>
                <a:latin typeface="Code Pro"/>
                <a:ea typeface="Code Pro"/>
                <a:cs typeface="Code Pro"/>
                <a:sym typeface="Code Pro"/>
              </a:rPr>
              <a:t> and </a:t>
            </a:r>
            <a:r>
              <a:rPr lang="en-US" sz="1800" b="true">
                <a:solidFill>
                  <a:srgbClr val="FF9933"/>
                </a:solidFill>
                <a:latin typeface="Code Pro Bold"/>
                <a:ea typeface="Code Pro Bold"/>
                <a:cs typeface="Code Pro Bold"/>
                <a:sym typeface="Code Pro Bold"/>
              </a:rPr>
              <a:t>credit card repayment at 22.3%</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more than 80% of the total loan was given to solve personal financial problems</a:t>
            </a:r>
            <a:r>
              <a:rPr lang="en-US" sz="1800">
                <a:solidFill>
                  <a:srgbClr val="020202"/>
                </a:solidFill>
                <a:latin typeface="Code Pro"/>
                <a:ea typeface="Code Pro"/>
                <a:cs typeface="Code Pro"/>
                <a:sym typeface="Code Pro"/>
              </a:rPr>
              <a:t>, ma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nly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form of debt repayment.</a:t>
            </a:r>
          </a:p>
        </p:txBody>
      </p:sp>
      <p:sp>
        <p:nvSpPr>
          <p:cNvPr name="TextBox 5" id="5"/>
          <p:cNvSpPr txBox="true"/>
          <p:nvPr/>
        </p:nvSpPr>
        <p:spPr>
          <a:xfrm rot="0">
            <a:off x="9750178" y="39868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m</a:t>
            </a:r>
            <a:r>
              <a:rPr lang="en-US" sz="1800">
                <a:solidFill>
                  <a:srgbClr val="020202"/>
                </a:solidFill>
                <a:latin typeface="Code Pro"/>
                <a:ea typeface="Code Pro"/>
                <a:cs typeface="Code Pro"/>
                <a:sym typeface="Code Pro"/>
              </a:rPr>
              <a:t>ajorit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of</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customers are in a financial situation that requires rearrangement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and they u</a:t>
            </a:r>
            <a:r>
              <a:rPr lang="en-US" sz="1800">
                <a:solidFill>
                  <a:srgbClr val="020202"/>
                </a:solidFill>
                <a:latin typeface="Code Pro"/>
                <a:ea typeface="Code Pro"/>
                <a:cs typeface="Code Pro"/>
                <a:sym typeface="Code Pro"/>
              </a:rPr>
              <a:t>se loans as</a:t>
            </a:r>
            <a:r>
              <a:rPr lang="en-US" sz="1800">
                <a:solidFill>
                  <a:srgbClr val="020202"/>
                </a:solidFill>
                <a:latin typeface="Code Pro"/>
                <a:ea typeface="Code Pro"/>
                <a:cs typeface="Code Pro"/>
                <a:sym typeface="Code Pro"/>
              </a:rPr>
              <a:t> a </a:t>
            </a:r>
            <a:r>
              <a:rPr lang="en-US" sz="1800" b="true">
                <a:solidFill>
                  <a:srgbClr val="014C84"/>
                </a:solidFill>
                <a:latin typeface="Code Pro Bold"/>
                <a:ea typeface="Code Pro Bold"/>
                <a:cs typeface="Code Pro Bold"/>
                <a:sym typeface="Code Pro Bold"/>
              </a:rPr>
              <a:t>tool to restructure existing debt</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50178" y="54441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 also indicates that </a:t>
            </a:r>
            <a:r>
              <a:rPr lang="en-US" sz="1800" b="true">
                <a:solidFill>
                  <a:srgbClr val="FF9933"/>
                </a:solidFill>
                <a:latin typeface="Code Pro Bold"/>
                <a:ea typeface="Code Pro Bold"/>
                <a:cs typeface="Code Pro Bold"/>
                <a:sym typeface="Code Pro Bold"/>
              </a:rPr>
              <a:t>lending companies need to be aware of the potential risk of default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specially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segmen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of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ke </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ns to </a:t>
            </a:r>
            <a:r>
              <a:rPr lang="en-US" sz="1800">
                <a:solidFill>
                  <a:srgbClr val="020202"/>
                </a:solidFill>
                <a:latin typeface="Code Pro"/>
                <a:ea typeface="Code Pro"/>
                <a:cs typeface="Code Pro"/>
                <a:sym typeface="Code Pro"/>
              </a:rPr>
              <a:t>pay off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vi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bts.</a:t>
            </a:r>
          </a:p>
        </p:txBody>
      </p:sp>
      <p:sp>
        <p:nvSpPr>
          <p:cNvPr name="TextBox 7" id="7"/>
          <p:cNvSpPr txBox="true"/>
          <p:nvPr/>
        </p:nvSpPr>
        <p:spPr>
          <a:xfrm rot="0">
            <a:off x="9750178" y="684651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Therefore, companies can </a:t>
            </a:r>
            <a:r>
              <a:rPr lang="en-US" sz="1800" b="true">
                <a:solidFill>
                  <a:srgbClr val="014C84"/>
                </a:solidFill>
                <a:latin typeface="Code Pro Bold"/>
                <a:ea typeface="Code Pro Bold"/>
                <a:cs typeface="Code Pro Bold"/>
                <a:sym typeface="Code Pro Bold"/>
              </a:rPr>
              <a:t>develop support services such as financial counseling, personal finance management education, or debt management programs</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dition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red</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g cr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dit ri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k, thi</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step can also </a:t>
            </a:r>
            <a:r>
              <a:rPr lang="en-US" sz="1800" b="true">
                <a:solidFill>
                  <a:srgbClr val="014C84"/>
                </a:solidFill>
                <a:latin typeface="Code Pro Bold"/>
                <a:ea typeface="Code Pro Bold"/>
                <a:cs typeface="Code Pro Bold"/>
                <a:sym typeface="Code Pro Bold"/>
              </a:rPr>
              <a:t>enhance long-term relationships with customers and create greater trust in the company</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734972"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808697" y="346421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808697" y="492151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808697" y="6311375"/>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32865"/>
            <a:ext cx="8990030" cy="5955895"/>
          </a:xfrm>
          <a:custGeom>
            <a:avLst/>
            <a:gdLst/>
            <a:ahLst/>
            <a:cxnLst/>
            <a:rect r="r" b="b" t="t" l="l"/>
            <a:pathLst>
              <a:path h="5955895" w="8990030">
                <a:moveTo>
                  <a:pt x="0" y="0"/>
                </a:moveTo>
                <a:lnTo>
                  <a:pt x="8990030" y="0"/>
                </a:lnTo>
                <a:lnTo>
                  <a:pt x="8990030" y="5955895"/>
                </a:lnTo>
                <a:lnTo>
                  <a:pt x="0" y="5955895"/>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most common loa</a:t>
            </a:r>
            <a:r>
              <a:rPr lang="en-US" sz="1800">
                <a:solidFill>
                  <a:srgbClr val="020202"/>
                </a:solidFill>
                <a:latin typeface="Code Pro"/>
                <a:ea typeface="Code Pro"/>
                <a:cs typeface="Code Pro"/>
                <a:sym typeface="Code Pro"/>
              </a:rPr>
              <a:t>n p</a:t>
            </a:r>
            <a:r>
              <a:rPr lang="en-US" sz="1800">
                <a:solidFill>
                  <a:srgbClr val="020202"/>
                </a:solidFill>
                <a:latin typeface="Code Pro"/>
                <a:ea typeface="Code Pro"/>
                <a:cs typeface="Code Pro"/>
                <a:sym typeface="Code Pro"/>
              </a:rPr>
              <a:t>ur</a:t>
            </a:r>
            <a:r>
              <a:rPr lang="en-US" sz="1800">
                <a:solidFill>
                  <a:srgbClr val="020202"/>
                </a:solidFill>
                <a:latin typeface="Code Pro"/>
                <a:ea typeface="Code Pro"/>
                <a:cs typeface="Code Pro"/>
                <a:sym typeface="Code Pro"/>
              </a:rPr>
              <a:t>pos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used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by customers were </a:t>
            </a:r>
            <a:r>
              <a:rPr lang="en-US" sz="1800" b="true">
                <a:solidFill>
                  <a:srgbClr val="FF9933"/>
                </a:solidFill>
                <a:latin typeface="Code Pro Bold"/>
                <a:ea typeface="Code Pro Bold"/>
                <a:cs typeface="Code Pro Bold"/>
                <a:sym typeface="Code Pro Bold"/>
              </a:rPr>
              <a:t>debt consolidation at 58.8%</a:t>
            </a:r>
            <a:r>
              <a:rPr lang="en-US" sz="1800">
                <a:solidFill>
                  <a:srgbClr val="020202"/>
                </a:solidFill>
                <a:latin typeface="Code Pro"/>
                <a:ea typeface="Code Pro"/>
                <a:cs typeface="Code Pro"/>
                <a:sym typeface="Code Pro"/>
              </a:rPr>
              <a:t> and </a:t>
            </a:r>
            <a:r>
              <a:rPr lang="en-US" sz="1800" b="true">
                <a:solidFill>
                  <a:srgbClr val="FF9933"/>
                </a:solidFill>
                <a:latin typeface="Code Pro Bold"/>
                <a:ea typeface="Code Pro Bold"/>
                <a:cs typeface="Code Pro Bold"/>
                <a:sym typeface="Code Pro Bold"/>
              </a:rPr>
              <a:t>credit card repayment at 22.3%</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more than 80% of the total loan was given to solve personal financial problems</a:t>
            </a:r>
            <a:r>
              <a:rPr lang="en-US" sz="1800">
                <a:solidFill>
                  <a:srgbClr val="020202"/>
                </a:solidFill>
                <a:latin typeface="Code Pro"/>
                <a:ea typeface="Code Pro"/>
                <a:cs typeface="Code Pro"/>
                <a:sym typeface="Code Pro"/>
              </a:rPr>
              <a:t>, ma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nly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form of debt repayment.</a:t>
            </a:r>
          </a:p>
        </p:txBody>
      </p:sp>
      <p:sp>
        <p:nvSpPr>
          <p:cNvPr name="TextBox 5" id="5"/>
          <p:cNvSpPr txBox="true"/>
          <p:nvPr/>
        </p:nvSpPr>
        <p:spPr>
          <a:xfrm rot="0">
            <a:off x="9750178" y="39868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m</a:t>
            </a:r>
            <a:r>
              <a:rPr lang="en-US" sz="1800">
                <a:solidFill>
                  <a:srgbClr val="020202"/>
                </a:solidFill>
                <a:latin typeface="Code Pro"/>
                <a:ea typeface="Code Pro"/>
                <a:cs typeface="Code Pro"/>
                <a:sym typeface="Code Pro"/>
              </a:rPr>
              <a:t>ajorit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of</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customers are in a financial situation that requires rearrangement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and they u</a:t>
            </a:r>
            <a:r>
              <a:rPr lang="en-US" sz="1800">
                <a:solidFill>
                  <a:srgbClr val="020202"/>
                </a:solidFill>
                <a:latin typeface="Code Pro"/>
                <a:ea typeface="Code Pro"/>
                <a:cs typeface="Code Pro"/>
                <a:sym typeface="Code Pro"/>
              </a:rPr>
              <a:t>se loans as</a:t>
            </a:r>
            <a:r>
              <a:rPr lang="en-US" sz="1800">
                <a:solidFill>
                  <a:srgbClr val="020202"/>
                </a:solidFill>
                <a:latin typeface="Code Pro"/>
                <a:ea typeface="Code Pro"/>
                <a:cs typeface="Code Pro"/>
                <a:sym typeface="Code Pro"/>
              </a:rPr>
              <a:t> a </a:t>
            </a:r>
            <a:r>
              <a:rPr lang="en-US" sz="1800" b="true">
                <a:solidFill>
                  <a:srgbClr val="014C84"/>
                </a:solidFill>
                <a:latin typeface="Code Pro Bold"/>
                <a:ea typeface="Code Pro Bold"/>
                <a:cs typeface="Code Pro Bold"/>
                <a:sym typeface="Code Pro Bold"/>
              </a:rPr>
              <a:t>tool to restructure existing debt</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50178" y="54441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 also indicates that </a:t>
            </a:r>
            <a:r>
              <a:rPr lang="en-US" sz="1800" b="true">
                <a:solidFill>
                  <a:srgbClr val="FF9933"/>
                </a:solidFill>
                <a:latin typeface="Code Pro Bold"/>
                <a:ea typeface="Code Pro Bold"/>
                <a:cs typeface="Code Pro Bold"/>
                <a:sym typeface="Code Pro Bold"/>
              </a:rPr>
              <a:t>lending companies need to be aware of the potential risk of default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specially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segmen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of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ke </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ns to </a:t>
            </a:r>
            <a:r>
              <a:rPr lang="en-US" sz="1800">
                <a:solidFill>
                  <a:srgbClr val="020202"/>
                </a:solidFill>
                <a:latin typeface="Code Pro"/>
                <a:ea typeface="Code Pro"/>
                <a:cs typeface="Code Pro"/>
                <a:sym typeface="Code Pro"/>
              </a:rPr>
              <a:t>pay off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vi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bts.</a:t>
            </a:r>
          </a:p>
        </p:txBody>
      </p:sp>
      <p:sp>
        <p:nvSpPr>
          <p:cNvPr name="TextBox 7" id="7"/>
          <p:cNvSpPr txBox="true"/>
          <p:nvPr/>
        </p:nvSpPr>
        <p:spPr>
          <a:xfrm rot="0">
            <a:off x="9750178" y="684651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Therefore, companies can </a:t>
            </a:r>
            <a:r>
              <a:rPr lang="en-US" sz="1800" b="true">
                <a:solidFill>
                  <a:srgbClr val="014C84"/>
                </a:solidFill>
                <a:latin typeface="Code Pro Bold"/>
                <a:ea typeface="Code Pro Bold"/>
                <a:cs typeface="Code Pro Bold"/>
                <a:sym typeface="Code Pro Bold"/>
              </a:rPr>
              <a:t>develop support services such as financial counseling, personal finance management education, or debt management programs</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dition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red</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g cr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dit ri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k, thi</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step can also </a:t>
            </a:r>
            <a:r>
              <a:rPr lang="en-US" sz="1800" b="true">
                <a:solidFill>
                  <a:srgbClr val="014C84"/>
                </a:solidFill>
                <a:latin typeface="Code Pro Bold"/>
                <a:ea typeface="Code Pro Bold"/>
                <a:cs typeface="Code Pro Bold"/>
                <a:sym typeface="Code Pro Bold"/>
              </a:rPr>
              <a:t>enhance long-term relationships with customers and create greater trust in the company</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734972"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808697" y="346421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808697" y="492151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808697" y="6311375"/>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246854" y="-629816"/>
            <a:ext cx="14886090" cy="11546632"/>
            <a:chOff x="0" y="0"/>
            <a:chExt cx="523937" cy="406400"/>
          </a:xfrm>
        </p:grpSpPr>
        <p:sp>
          <p:nvSpPr>
            <p:cNvPr name="Freeform 3" id="3"/>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solidFill>
              <a:srgbClr val="FFFFFF"/>
            </a:solidFill>
          </p:spPr>
        </p:sp>
        <p:sp>
          <p:nvSpPr>
            <p:cNvPr name="TextBox 4" id="4"/>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144000" y="-374060"/>
            <a:ext cx="14674428" cy="11035120"/>
            <a:chOff x="0" y="0"/>
            <a:chExt cx="540428" cy="406400"/>
          </a:xfrm>
        </p:grpSpPr>
        <p:sp>
          <p:nvSpPr>
            <p:cNvPr name="Freeform 6" id="6"/>
            <p:cNvSpPr/>
            <p:nvPr/>
          </p:nvSpPr>
          <p:spPr>
            <a:xfrm flipH="false" flipV="false" rot="0">
              <a:off x="0" y="0"/>
              <a:ext cx="540428" cy="406400"/>
            </a:xfrm>
            <a:custGeom>
              <a:avLst/>
              <a:gdLst/>
              <a:ahLst/>
              <a:cxnLst/>
              <a:rect r="r" b="b" t="t" l="l"/>
              <a:pathLst>
                <a:path h="406400" w="540428">
                  <a:moveTo>
                    <a:pt x="0" y="0"/>
                  </a:moveTo>
                  <a:lnTo>
                    <a:pt x="337228" y="0"/>
                  </a:lnTo>
                  <a:lnTo>
                    <a:pt x="540428" y="203200"/>
                  </a:lnTo>
                  <a:lnTo>
                    <a:pt x="337228" y="406400"/>
                  </a:lnTo>
                  <a:lnTo>
                    <a:pt x="0" y="406400"/>
                  </a:lnTo>
                  <a:lnTo>
                    <a:pt x="203200" y="203200"/>
                  </a:lnTo>
                  <a:lnTo>
                    <a:pt x="0" y="0"/>
                  </a:lnTo>
                  <a:close/>
                </a:path>
              </a:pathLst>
            </a:custGeom>
            <a:blipFill>
              <a:blip r:embed="rId2"/>
              <a:stretch>
                <a:fillRect l="-6329" t="0" r="-6329" b="0"/>
              </a:stretch>
            </a:blipFill>
            <a:ln cap="sq">
              <a:noFill/>
              <a:prstDash val="solid"/>
              <a:miter/>
            </a:ln>
          </p:spPr>
        </p:sp>
      </p:grpSp>
      <p:sp>
        <p:nvSpPr>
          <p:cNvPr name="AutoShape 7" id="7"/>
          <p:cNvSpPr/>
          <p:nvPr/>
        </p:nvSpPr>
        <p:spPr>
          <a:xfrm>
            <a:off x="-713456" y="7237029"/>
            <a:ext cx="9263549" cy="31314"/>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028700" y="1357026"/>
            <a:ext cx="8704152" cy="1095561"/>
          </a:xfrm>
          <a:prstGeom prst="rect">
            <a:avLst/>
          </a:prstGeom>
        </p:spPr>
        <p:txBody>
          <a:bodyPr anchor="t" rtlCol="false" tIns="0" lIns="0" bIns="0" rIns="0">
            <a:spAutoFit/>
          </a:bodyPr>
          <a:lstStyle/>
          <a:p>
            <a:pPr algn="l">
              <a:lnSpc>
                <a:spcPts val="8498"/>
              </a:lnSpc>
            </a:pPr>
            <a:r>
              <a:rPr lang="en-US" sz="7520" b="true">
                <a:solidFill>
                  <a:srgbClr val="FFFFFF"/>
                </a:solidFill>
                <a:latin typeface="Code Pro Bold"/>
                <a:ea typeface="Code Pro Bold"/>
                <a:cs typeface="Code Pro Bold"/>
                <a:sym typeface="Code Pro Bold"/>
              </a:rPr>
              <a:t>Company Profile</a:t>
            </a:r>
          </a:p>
        </p:txBody>
      </p:sp>
      <p:sp>
        <p:nvSpPr>
          <p:cNvPr name="TextBox 9" id="9"/>
          <p:cNvSpPr txBox="true"/>
          <p:nvPr/>
        </p:nvSpPr>
        <p:spPr>
          <a:xfrm rot="0">
            <a:off x="1028700" y="2703506"/>
            <a:ext cx="10244324" cy="4564837"/>
          </a:xfrm>
          <a:prstGeom prst="rect">
            <a:avLst/>
          </a:prstGeom>
        </p:spPr>
        <p:txBody>
          <a:bodyPr anchor="t" rtlCol="false" tIns="0" lIns="0" bIns="0" rIns="0">
            <a:spAutoFit/>
          </a:bodyPr>
          <a:lstStyle/>
          <a:p>
            <a:pPr algn="l">
              <a:lnSpc>
                <a:spcPts val="3019"/>
              </a:lnSpc>
            </a:pPr>
            <a:r>
              <a:rPr lang="en-US" sz="2157" b="true">
                <a:solidFill>
                  <a:srgbClr val="FFFFFF"/>
                </a:solidFill>
                <a:latin typeface="Code Pro Bold"/>
                <a:ea typeface="Code Pro Bold"/>
                <a:cs typeface="Code Pro Bold"/>
                <a:sym typeface="Code Pro Bold"/>
              </a:rPr>
              <a:t>id/x partners</a:t>
            </a:r>
            <a:r>
              <a:rPr lang="en-US" sz="2157">
                <a:solidFill>
                  <a:srgbClr val="FFFFFF"/>
                </a:solidFill>
                <a:latin typeface="Code Pro"/>
                <a:ea typeface="Code Pro"/>
                <a:cs typeface="Code Pro"/>
                <a:sym typeface="Code Pro"/>
              </a:rPr>
              <a:t> was established in 2002 by ex-bankers and management consultants who have vast experiences in credit cycle and process management, scoring development, and performance management. Our combined experience has served corporations across Asia and Australia regions and in multiple industries, specifically financial services, telecommunications, manufacturing and retail.</a:t>
            </a:r>
          </a:p>
          <a:p>
            <a:pPr algn="l">
              <a:lnSpc>
                <a:spcPts val="3019"/>
              </a:lnSpc>
            </a:pPr>
          </a:p>
          <a:p>
            <a:pPr algn="l">
              <a:lnSpc>
                <a:spcPts val="3019"/>
              </a:lnSpc>
            </a:pPr>
            <a:r>
              <a:rPr lang="en-US" sz="2157" b="true">
                <a:solidFill>
                  <a:srgbClr val="FFFFFF"/>
                </a:solidFill>
                <a:latin typeface="Code Pro Bold"/>
                <a:ea typeface="Code Pro Bold"/>
                <a:cs typeface="Code Pro Bold"/>
                <a:sym typeface="Code Pro Bold"/>
              </a:rPr>
              <a:t>id/x partners</a:t>
            </a:r>
            <a:r>
              <a:rPr lang="en-US" sz="2157">
                <a:solidFill>
                  <a:srgbClr val="FFFFFF"/>
                </a:solidFill>
                <a:latin typeface="Code Pro"/>
                <a:ea typeface="Code Pro"/>
                <a:cs typeface="Code Pro"/>
                <a:sym typeface="Code Pro"/>
              </a:rPr>
              <a:t> provides consulting services that specializes in utilizing data analytic and decisioning (DAD) solutions combined with an integrated risk management and marketing discipline to help clients optimize the portfolio profitability and business process.</a:t>
            </a:r>
          </a:p>
          <a:p>
            <a:pPr algn="l">
              <a:lnSpc>
                <a:spcPts val="3019"/>
              </a:lnSpc>
            </a:pPr>
          </a:p>
        </p:txBody>
      </p:sp>
      <p:sp>
        <p:nvSpPr>
          <p:cNvPr name="Freeform 10" id="10"/>
          <p:cNvSpPr/>
          <p:nvPr/>
        </p:nvSpPr>
        <p:spPr>
          <a:xfrm flipH="false" flipV="false" rot="0">
            <a:off x="9434030" y="7024863"/>
            <a:ext cx="1152569" cy="486960"/>
          </a:xfrm>
          <a:custGeom>
            <a:avLst/>
            <a:gdLst/>
            <a:ahLst/>
            <a:cxnLst/>
            <a:rect r="r" b="b" t="t" l="l"/>
            <a:pathLst>
              <a:path h="486960" w="1152569">
                <a:moveTo>
                  <a:pt x="0" y="0"/>
                </a:moveTo>
                <a:lnTo>
                  <a:pt x="1152569" y="0"/>
                </a:lnTo>
                <a:lnTo>
                  <a:pt x="1152569" y="486960"/>
                </a:lnTo>
                <a:lnTo>
                  <a:pt x="0" y="48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3869" y="331851"/>
            <a:ext cx="1152569" cy="486960"/>
          </a:xfrm>
          <a:custGeom>
            <a:avLst/>
            <a:gdLst/>
            <a:ahLst/>
            <a:cxnLst/>
            <a:rect r="r" b="b" t="t" l="l"/>
            <a:pathLst>
              <a:path h="486960" w="1152569">
                <a:moveTo>
                  <a:pt x="0" y="0"/>
                </a:moveTo>
                <a:lnTo>
                  <a:pt x="1152569" y="0"/>
                </a:lnTo>
                <a:lnTo>
                  <a:pt x="1152569" y="486960"/>
                </a:lnTo>
                <a:lnTo>
                  <a:pt x="0" y="48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285" y="2263561"/>
            <a:ext cx="8378687" cy="6357329"/>
          </a:xfrm>
          <a:custGeom>
            <a:avLst/>
            <a:gdLst/>
            <a:ahLst/>
            <a:cxnLst/>
            <a:rect r="r" b="b" t="t" l="l"/>
            <a:pathLst>
              <a:path h="6357329" w="8378687">
                <a:moveTo>
                  <a:pt x="0" y="0"/>
                </a:moveTo>
                <a:lnTo>
                  <a:pt x="8378687" y="0"/>
                </a:lnTo>
                <a:lnTo>
                  <a:pt x="8378687" y="6357329"/>
                </a:lnTo>
                <a:lnTo>
                  <a:pt x="0" y="6357329"/>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744218"/>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Business loans</a:t>
            </a:r>
            <a:r>
              <a:rPr lang="en-US" sz="1800">
                <a:solidFill>
                  <a:srgbClr val="020202"/>
                </a:solidFill>
                <a:latin typeface="Code Pro"/>
                <a:ea typeface="Code Pro"/>
                <a:cs typeface="Code Pro"/>
                <a:sym typeface="Code Pro"/>
              </a:rPr>
              <a:t> category is</a:t>
            </a:r>
            <a:r>
              <a:rPr lang="en-US" sz="1800">
                <a:solidFill>
                  <a:srgbClr val="020202"/>
                </a:solidFill>
                <a:latin typeface="Code Pro"/>
                <a:ea typeface="Code Pro"/>
                <a:cs typeface="Code Pro"/>
                <a:sym typeface="Code Pro"/>
              </a:rPr>
              <a:t> sli</a:t>
            </a:r>
            <a:r>
              <a:rPr lang="en-US" sz="1800">
                <a:solidFill>
                  <a:srgbClr val="020202"/>
                </a:solidFill>
                <a:latin typeface="Code Pro"/>
                <a:ea typeface="Code Pro"/>
                <a:cs typeface="Code Pro"/>
                <a:sym typeface="Code Pro"/>
              </a:rPr>
              <a:t>gh</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ly h</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gher tha</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at </a:t>
            </a:r>
            <a:r>
              <a:rPr lang="en-US" sz="1800">
                <a:solidFill>
                  <a:srgbClr val="020202"/>
                </a:solidFill>
                <a:latin typeface="Code Pro"/>
                <a:ea typeface="Code Pro"/>
                <a:cs typeface="Code Pro"/>
                <a:sym typeface="Code Pro"/>
              </a:rPr>
              <a:t>for </a:t>
            </a:r>
            <a:r>
              <a:rPr lang="en-US" sz="1800" b="true">
                <a:solidFill>
                  <a:srgbClr val="FF9933"/>
                </a:solidFill>
                <a:latin typeface="Code Pro Bold"/>
                <a:ea typeface="Code Pro Bold"/>
                <a:cs typeface="Code Pro Bold"/>
                <a:sym typeface="Code Pro Bold"/>
              </a:rPr>
              <a:t>personal loans</a:t>
            </a:r>
            <a:r>
              <a:rPr lang="en-US" sz="1800">
                <a:solidFill>
                  <a:srgbClr val="020202"/>
                </a:solidFill>
                <a:latin typeface="Code Pro"/>
                <a:ea typeface="Code Pro"/>
                <a:cs typeface="Code Pro"/>
                <a:sym typeface="Code Pro"/>
              </a:rPr>
              <a:t>, w</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 over</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ll ave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age</a:t>
            </a:r>
            <a:r>
              <a:rPr lang="en-US" sz="1800">
                <a:solidFill>
                  <a:srgbClr val="020202"/>
                </a:solidFill>
                <a:latin typeface="Code Pro"/>
                <a:ea typeface="Code Pro"/>
                <a:cs typeface="Code Pro"/>
                <a:sym typeface="Code Pro"/>
              </a:rPr>
              <a:t> repayment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standing at </a:t>
            </a:r>
            <a:r>
              <a:rPr lang="en-US" sz="1800" b="true">
                <a:solidFill>
                  <a:srgbClr val="FF9933"/>
                </a:solidFill>
                <a:latin typeface="Code Pro Bold"/>
                <a:ea typeface="Code Pro Bold"/>
                <a:cs typeface="Code Pro Bold"/>
                <a:sym typeface="Code Pro Bold"/>
              </a:rPr>
              <a:t>89.1%</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m</a:t>
            </a:r>
            <a:r>
              <a:rPr lang="en-US" sz="1800">
                <a:solidFill>
                  <a:srgbClr val="020202"/>
                </a:solidFill>
                <a:latin typeface="Code Pro"/>
                <a:ea typeface="Code Pro"/>
                <a:cs typeface="Code Pro"/>
                <a:sym typeface="Code Pro"/>
              </a:rPr>
              <a:t>eans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while </a:t>
            </a:r>
            <a:r>
              <a:rPr lang="en-US" sz="1800">
                <a:solidFill>
                  <a:srgbClr val="020202"/>
                </a:solidFill>
                <a:latin typeface="Code Pro"/>
                <a:ea typeface="Code Pro"/>
                <a:cs typeface="Code Pro"/>
                <a:sym typeface="Code Pro"/>
              </a:rPr>
              <a:t>mo</a:t>
            </a:r>
            <a:r>
              <a:rPr lang="en-US" sz="1800">
                <a:solidFill>
                  <a:srgbClr val="020202"/>
                </a:solidFill>
                <a:latin typeface="Code Pro"/>
                <a:ea typeface="Code Pro"/>
                <a:cs typeface="Code Pro"/>
                <a:sym typeface="Code Pro"/>
              </a:rPr>
              <a:t>st bo</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row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con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ue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o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here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 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nd</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cy</a:t>
            </a:r>
            <a:r>
              <a:rPr lang="en-US" sz="1800">
                <a:solidFill>
                  <a:srgbClr val="020202"/>
                </a:solidFill>
                <a:latin typeface="Code Pro"/>
                <a:ea typeface="Code Pro"/>
                <a:cs typeface="Code Pro"/>
                <a:sym typeface="Code Pro"/>
              </a:rPr>
              <a:t> f</a:t>
            </a:r>
            <a:r>
              <a:rPr lang="en-US" sz="1800">
                <a:solidFill>
                  <a:srgbClr val="020202"/>
                </a:solidFill>
                <a:latin typeface="Code Pro"/>
                <a:ea typeface="Code Pro"/>
                <a:cs typeface="Code Pro"/>
                <a:sym typeface="Code Pro"/>
              </a:rPr>
              <a:t>or bus</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ess</a:t>
            </a:r>
            <a:r>
              <a:rPr lang="en-US" sz="1800">
                <a:solidFill>
                  <a:srgbClr val="020202"/>
                </a:solidFill>
                <a:latin typeface="Code Pro"/>
                <a:ea typeface="Code Pro"/>
                <a:cs typeface="Code Pro"/>
                <a:sym typeface="Code Pro"/>
              </a:rPr>
              <a:t> p</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se </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orrow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to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more at risk of default.</a:t>
            </a:r>
          </a:p>
        </p:txBody>
      </p:sp>
      <p:sp>
        <p:nvSpPr>
          <p:cNvPr name="TextBox 5" id="5"/>
          <p:cNvSpPr txBox="true"/>
          <p:nvPr/>
        </p:nvSpPr>
        <p:spPr>
          <a:xfrm rot="0">
            <a:off x="9750178" y="4263281"/>
            <a:ext cx="8145609" cy="1744218"/>
          </a:xfrm>
          <a:prstGeom prst="rect">
            <a:avLst/>
          </a:prstGeom>
        </p:spPr>
        <p:txBody>
          <a:bodyPr anchor="t" rtlCol="false" tIns="0" lIns="0" bIns="0" rIns="0">
            <a:spAutoFit/>
          </a:bodyPr>
          <a:lstStyle/>
          <a:p>
            <a:pPr algn="just">
              <a:lnSpc>
                <a:spcPts val="2826"/>
              </a:lnSpc>
            </a:pPr>
            <a:r>
              <a:rPr lang="en-US" sz="1800" b="true">
                <a:solidFill>
                  <a:srgbClr val="014C84"/>
                </a:solidFill>
                <a:latin typeface="Code Pro Bold"/>
                <a:ea typeface="Code Pro Bold"/>
                <a:cs typeface="Code Pro Bold"/>
                <a:sym typeface="Code Pro Bold"/>
              </a:rPr>
              <a:t>Personal loans</a:t>
            </a:r>
            <a:r>
              <a:rPr lang="en-US" sz="1800">
                <a:solidFill>
                  <a:srgbClr val="020202"/>
                </a:solidFill>
                <a:latin typeface="Code Pro"/>
                <a:ea typeface="Code Pro"/>
                <a:cs typeface="Code Pro"/>
                <a:sym typeface="Code Pro"/>
              </a:rPr>
              <a:t> show </a:t>
            </a:r>
            <a:r>
              <a:rPr lang="en-US" sz="1800">
                <a:solidFill>
                  <a:srgbClr val="020202"/>
                </a:solidFill>
                <a:latin typeface="Code Pro"/>
                <a:ea typeface="Code Pro"/>
                <a:cs typeface="Code Pro"/>
                <a:sym typeface="Code Pro"/>
              </a:rPr>
              <a:t>a slightl</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high</a:t>
            </a:r>
            <a:r>
              <a:rPr lang="en-US" sz="1800">
                <a:solidFill>
                  <a:srgbClr val="020202"/>
                </a:solidFill>
                <a:latin typeface="Code Pro"/>
                <a:ea typeface="Code Pro"/>
                <a:cs typeface="Code Pro"/>
                <a:sym typeface="Code Pro"/>
              </a:rPr>
              <a:t>er re</a:t>
            </a:r>
            <a:r>
              <a:rPr lang="en-US" sz="1800">
                <a:solidFill>
                  <a:srgbClr val="020202"/>
                </a:solidFill>
                <a:latin typeface="Code Pro"/>
                <a:ea typeface="Code Pro"/>
                <a:cs typeface="Code Pro"/>
                <a:sym typeface="Code Pro"/>
              </a:rPr>
              <a:t>payme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te,</a:t>
            </a:r>
            <a:r>
              <a:rPr lang="en-US" sz="1800">
                <a:solidFill>
                  <a:srgbClr val="020202"/>
                </a:solidFill>
                <a:latin typeface="Code Pro"/>
                <a:ea typeface="Code Pro"/>
                <a:cs typeface="Code Pro"/>
                <a:sym typeface="Code Pro"/>
              </a:rPr>
              <a:t> in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atin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that </a:t>
            </a:r>
            <a:r>
              <a:rPr lang="en-US" sz="1800">
                <a:solidFill>
                  <a:srgbClr val="020202"/>
                </a:solidFill>
                <a:latin typeface="Code Pro"/>
                <a:ea typeface="Code Pro"/>
                <a:cs typeface="Code Pro"/>
                <a:sym typeface="Code Pro"/>
              </a:rPr>
              <a:t>bo</a:t>
            </a:r>
            <a:r>
              <a:rPr lang="en-US" sz="1800">
                <a:solidFill>
                  <a:srgbClr val="020202"/>
                </a:solidFill>
                <a:latin typeface="Code Pro"/>
                <a:ea typeface="Code Pro"/>
                <a:cs typeface="Code Pro"/>
                <a:sym typeface="Code Pro"/>
              </a:rPr>
              <a:t>rr</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category tend to b</a:t>
            </a:r>
            <a:r>
              <a:rPr lang="en-US" sz="1800">
                <a:solidFill>
                  <a:srgbClr val="020202"/>
                </a:solidFill>
                <a:latin typeface="Code Pro"/>
                <a:ea typeface="Code Pro"/>
                <a:cs typeface="Code Pro"/>
                <a:sym typeface="Code Pro"/>
              </a:rPr>
              <a:t>e more financi</a:t>
            </a:r>
            <a:r>
              <a:rPr lang="en-US" sz="1800">
                <a:solidFill>
                  <a:srgbClr val="020202"/>
                </a:solidFill>
                <a:latin typeface="Code Pro"/>
                <a:ea typeface="Code Pro"/>
                <a:cs typeface="Code Pro"/>
                <a:sym typeface="Code Pro"/>
              </a:rPr>
              <a:t>ally st</a:t>
            </a:r>
            <a:r>
              <a:rPr lang="en-US" sz="1800">
                <a:solidFill>
                  <a:srgbClr val="020202"/>
                </a:solidFill>
                <a:latin typeface="Code Pro"/>
                <a:ea typeface="Code Pro"/>
                <a:cs typeface="Code Pro"/>
                <a:sym typeface="Code Pro"/>
              </a:rPr>
              <a:t>ab</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o</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have mo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edi</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abl</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ca</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flows. </a:t>
            </a:r>
            <a:r>
              <a:rPr lang="en-US" sz="1800" b="true">
                <a:solidFill>
                  <a:srgbClr val="014C84"/>
                </a:solidFill>
                <a:latin typeface="Code Pro Bold"/>
                <a:ea typeface="Code Pro Bold"/>
                <a:cs typeface="Code Pro Bold"/>
                <a:sym typeface="Code Pro Bold"/>
              </a:rPr>
              <a:t>Business loans</a:t>
            </a:r>
            <a:r>
              <a:rPr lang="en-US" sz="1800">
                <a:solidFill>
                  <a:srgbClr val="020202"/>
                </a:solidFill>
                <a:latin typeface="Code Pro"/>
                <a:ea typeface="Code Pro"/>
                <a:cs typeface="Code Pro"/>
                <a:sym typeface="Code Pro"/>
              </a:rPr>
              <a:t> may carry more risk as they depend on fluctuations in business or business income, which is more volatile than individual income.</a:t>
            </a:r>
          </a:p>
        </p:txBody>
      </p:sp>
      <p:sp>
        <p:nvSpPr>
          <p:cNvPr name="TextBox 6" id="6"/>
          <p:cNvSpPr txBox="true"/>
          <p:nvPr/>
        </p:nvSpPr>
        <p:spPr>
          <a:xfrm rot="0">
            <a:off x="9750178" y="6369449"/>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By identifying these patterns, companies can tak</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 ri</a:t>
            </a:r>
            <a:r>
              <a:rPr lang="en-US" sz="1800">
                <a:solidFill>
                  <a:srgbClr val="020202"/>
                </a:solidFill>
                <a:latin typeface="Code Pro"/>
                <a:ea typeface="Code Pro"/>
                <a:cs typeface="Code Pro"/>
                <a:sym typeface="Code Pro"/>
              </a:rPr>
              <a:t>sk-bas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approa</a:t>
            </a:r>
            <a:r>
              <a:rPr lang="en-US" sz="1800">
                <a:solidFill>
                  <a:srgbClr val="020202"/>
                </a:solidFill>
                <a:latin typeface="Code Pro"/>
                <a:ea typeface="Code Pro"/>
                <a:cs typeface="Code Pro"/>
                <a:sym typeface="Code Pro"/>
              </a:rPr>
              <a:t>ch in</a:t>
            </a:r>
            <a:r>
              <a:rPr lang="en-US" sz="1800">
                <a:solidFill>
                  <a:srgbClr val="020202"/>
                </a:solidFill>
                <a:latin typeface="Code Pro"/>
                <a:ea typeface="Code Pro"/>
                <a:cs typeface="Code Pro"/>
                <a:sym typeface="Code Pro"/>
              </a:rPr>
              <a:t> the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underwriting process.</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m</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e in</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de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ss</a:t>
            </a:r>
            <a:r>
              <a:rPr lang="en-US" sz="1800">
                <a:solidFill>
                  <a:srgbClr val="020202"/>
                </a:solidFill>
                <a:latin typeface="Code Pro"/>
                <a:ea typeface="Code Pro"/>
                <a:cs typeface="Code Pro"/>
                <a:sym typeface="Code Pro"/>
              </a:rPr>
              <a:t>ment o</a:t>
            </a:r>
            <a:r>
              <a:rPr lang="en-US" sz="1800">
                <a:solidFill>
                  <a:srgbClr val="020202"/>
                </a:solidFill>
                <a:latin typeface="Code Pro"/>
                <a:ea typeface="Code Pro"/>
                <a:cs typeface="Code Pro"/>
                <a:sym typeface="Code Pro"/>
              </a:rPr>
              <a:t>f busi</a:t>
            </a:r>
            <a:r>
              <a:rPr lang="en-US" sz="1800">
                <a:solidFill>
                  <a:srgbClr val="020202"/>
                </a:solidFill>
                <a:latin typeface="Code Pro"/>
                <a:ea typeface="Code Pro"/>
                <a:cs typeface="Code Pro"/>
                <a:sym typeface="Code Pro"/>
              </a:rPr>
              <a:t>ness</a:t>
            </a:r>
            <a:r>
              <a:rPr lang="en-US" sz="1800">
                <a:solidFill>
                  <a:srgbClr val="020202"/>
                </a:solidFill>
                <a:latin typeface="Code Pro"/>
                <a:ea typeface="Code Pro"/>
                <a:cs typeface="Code Pro"/>
                <a:sym typeface="Code Pro"/>
              </a:rPr>
              <a:t> capacity,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track r</a:t>
            </a:r>
            <a:r>
              <a:rPr lang="en-US" sz="1800">
                <a:solidFill>
                  <a:srgbClr val="020202"/>
                </a:solidFill>
                <a:latin typeface="Code Pro"/>
                <a:ea typeface="Code Pro"/>
                <a:cs typeface="Code Pro"/>
                <a:sym typeface="Code Pro"/>
              </a:rPr>
              <a:t>eco</a:t>
            </a:r>
            <a:r>
              <a:rPr lang="en-US" sz="1800">
                <a:solidFill>
                  <a:srgbClr val="020202"/>
                </a:solidFill>
                <a:latin typeface="Code Pro"/>
                <a:ea typeface="Code Pro"/>
                <a:cs typeface="Code Pro"/>
                <a:sym typeface="Code Pro"/>
              </a:rPr>
              <a:t>rd, and growth</a:t>
            </a:r>
            <a:r>
              <a:rPr lang="en-US" sz="1800">
                <a:solidFill>
                  <a:srgbClr val="020202"/>
                </a:solidFill>
                <a:latin typeface="Code Pro"/>
                <a:ea typeface="Code Pro"/>
                <a:cs typeface="Code Pro"/>
                <a:sym typeface="Code Pro"/>
              </a:rPr>
              <a:t> po</a:t>
            </a:r>
            <a:r>
              <a:rPr lang="en-US" sz="1800">
                <a:solidFill>
                  <a:srgbClr val="020202"/>
                </a:solidFill>
                <a:latin typeface="Code Pro"/>
                <a:ea typeface="Code Pro"/>
                <a:cs typeface="Code Pro"/>
                <a:sym typeface="Code Pro"/>
              </a:rPr>
              <a:t>tential c</a:t>
            </a:r>
            <a:r>
              <a:rPr lang="en-US" sz="1800">
                <a:solidFill>
                  <a:srgbClr val="020202"/>
                </a:solidFill>
                <a:latin typeface="Code Pro"/>
                <a:ea typeface="Code Pro"/>
                <a:cs typeface="Code Pro"/>
                <a:sym typeface="Code Pro"/>
              </a:rPr>
              <a:t>an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elp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iga</a:t>
            </a:r>
            <a:r>
              <a:rPr lang="en-US" sz="1800">
                <a:solidFill>
                  <a:srgbClr val="020202"/>
                </a:solidFill>
                <a:latin typeface="Code Pro"/>
                <a:ea typeface="Code Pro"/>
                <a:cs typeface="Code Pro"/>
                <a:sym typeface="Code Pro"/>
              </a:rPr>
              <a:t>te de</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au</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sk.</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775380"/>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5902724"/>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7770580"/>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856115" y="8275592"/>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addition, it is important for companies to activ</a:t>
            </a:r>
            <a:r>
              <a:rPr lang="en-US" sz="1800">
                <a:solidFill>
                  <a:srgbClr val="020202"/>
                </a:solidFill>
                <a:latin typeface="Code Pro"/>
                <a:ea typeface="Code Pro"/>
                <a:cs typeface="Code Pro"/>
                <a:sym typeface="Code Pro"/>
              </a:rPr>
              <a:t>ely monitor </a:t>
            </a:r>
            <a:r>
              <a:rPr lang="en-US" sz="1800">
                <a:solidFill>
                  <a:srgbClr val="020202"/>
                </a:solidFill>
                <a:latin typeface="Code Pro"/>
                <a:ea typeface="Code Pro"/>
                <a:cs typeface="Code Pro"/>
                <a:sym typeface="Code Pro"/>
              </a:rPr>
              <a:t>busin</a:t>
            </a:r>
            <a:r>
              <a:rPr lang="en-US" sz="1800">
                <a:solidFill>
                  <a:srgbClr val="020202"/>
                </a:solidFill>
                <a:latin typeface="Code Pro"/>
                <a:ea typeface="Code Pro"/>
                <a:cs typeface="Code Pro"/>
                <a:sym typeface="Code Pro"/>
              </a:rPr>
              <a:t>ess lo</a:t>
            </a:r>
            <a:r>
              <a:rPr lang="en-US" sz="1800">
                <a:solidFill>
                  <a:srgbClr val="020202"/>
                </a:solidFill>
                <a:latin typeface="Code Pro"/>
                <a:ea typeface="Code Pro"/>
                <a:cs typeface="Code Pro"/>
                <a:sym typeface="Code Pro"/>
              </a:rPr>
              <a:t>an performan</a:t>
            </a:r>
            <a:r>
              <a:rPr lang="en-US" sz="1800">
                <a:solidFill>
                  <a:srgbClr val="020202"/>
                </a:solidFill>
                <a:latin typeface="Code Pro"/>
                <a:ea typeface="Code Pro"/>
                <a:cs typeface="Code Pro"/>
                <a:sym typeface="Code Pro"/>
              </a:rPr>
              <a:t>ce on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regula</a:t>
            </a:r>
            <a:r>
              <a:rPr lang="en-US" sz="1800">
                <a:solidFill>
                  <a:srgbClr val="020202"/>
                </a:solidFill>
                <a:latin typeface="Code Pro"/>
                <a:ea typeface="Code Pro"/>
                <a:cs typeface="Code Pro"/>
                <a:sym typeface="Code Pro"/>
              </a:rPr>
              <a:t>r bas</a:t>
            </a:r>
            <a:r>
              <a:rPr lang="en-US" sz="1800">
                <a:solidFill>
                  <a:srgbClr val="020202"/>
                </a:solidFill>
                <a:latin typeface="Code Pro"/>
                <a:ea typeface="Code Pro"/>
                <a:cs typeface="Code Pro"/>
                <a:sym typeface="Code Pro"/>
              </a:rPr>
              <a:t>is and provide</a:t>
            </a:r>
            <a:r>
              <a:rPr lang="en-US" sz="1800">
                <a:solidFill>
                  <a:srgbClr val="020202"/>
                </a:solidFill>
                <a:latin typeface="Code Pro"/>
                <a:ea typeface="Code Pro"/>
                <a:cs typeface="Code Pro"/>
                <a:sym typeface="Code Pro"/>
              </a:rPr>
              <a:t> additional</a:t>
            </a:r>
            <a:r>
              <a:rPr lang="en-US" sz="1800">
                <a:solidFill>
                  <a:srgbClr val="020202"/>
                </a:solidFill>
                <a:latin typeface="Code Pro"/>
                <a:ea typeface="Code Pro"/>
                <a:cs typeface="Code Pro"/>
                <a:sym typeface="Code Pro"/>
              </a:rPr>
              <a:t> supp</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t suc</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busi</a:t>
            </a:r>
            <a:r>
              <a:rPr lang="en-US" sz="1800">
                <a:solidFill>
                  <a:srgbClr val="020202"/>
                </a:solidFill>
                <a:latin typeface="Code Pro"/>
                <a:ea typeface="Code Pro"/>
                <a:cs typeface="Code Pro"/>
                <a:sym typeface="Code Pro"/>
              </a:rPr>
              <a:t>ness</a:t>
            </a:r>
            <a:r>
              <a:rPr lang="en-US" sz="1800">
                <a:solidFill>
                  <a:srgbClr val="020202"/>
                </a:solidFill>
                <a:latin typeface="Code Pro"/>
                <a:ea typeface="Code Pro"/>
                <a:cs typeface="Code Pro"/>
                <a:sym typeface="Code Pro"/>
              </a:rPr>
              <a:t> management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couns</a:t>
            </a:r>
            <a:r>
              <a:rPr lang="en-US" sz="1800">
                <a:solidFill>
                  <a:srgbClr val="020202"/>
                </a:solidFill>
                <a:latin typeface="Code Pro"/>
                <a:ea typeface="Code Pro"/>
                <a:cs typeface="Code Pro"/>
                <a:sym typeface="Code Pro"/>
              </a:rPr>
              <a:t>eling o</a:t>
            </a:r>
            <a:r>
              <a:rPr lang="en-US" sz="1800">
                <a:solidFill>
                  <a:srgbClr val="020202"/>
                </a:solidFill>
                <a:latin typeface="Code Pro"/>
                <a:ea typeface="Code Pro"/>
                <a:cs typeface="Code Pro"/>
                <a:sym typeface="Code Pro"/>
              </a:rPr>
              <a:t>r loan restructuri</a:t>
            </a:r>
            <a:r>
              <a:rPr lang="en-US" sz="1800">
                <a:solidFill>
                  <a:srgbClr val="020202"/>
                </a:solidFill>
                <a:latin typeface="Code Pro"/>
                <a:ea typeface="Code Pro"/>
                <a:cs typeface="Code Pro"/>
                <a:sym typeface="Code Pro"/>
              </a:rPr>
              <a:t>ng pro</a:t>
            </a:r>
            <a:r>
              <a:rPr lang="en-US" sz="1800">
                <a:solidFill>
                  <a:srgbClr val="020202"/>
                </a:solidFill>
                <a:latin typeface="Code Pro"/>
                <a:ea typeface="Code Pro"/>
                <a:cs typeface="Code Pro"/>
                <a:sym typeface="Code Pro"/>
              </a:rPr>
              <a:t>grams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for str</a:t>
            </a:r>
            <a:r>
              <a:rPr lang="en-US" sz="1800">
                <a:solidFill>
                  <a:srgbClr val="020202"/>
                </a:solidFill>
                <a:latin typeface="Code Pro"/>
                <a:ea typeface="Code Pro"/>
                <a:cs typeface="Code Pro"/>
                <a:sym typeface="Code Pro"/>
              </a:rPr>
              <a:t>ugg</a:t>
            </a:r>
            <a:r>
              <a:rPr lang="en-US" sz="1800">
                <a:solidFill>
                  <a:srgbClr val="020202"/>
                </a:solidFill>
                <a:latin typeface="Code Pro"/>
                <a:ea typeface="Code Pro"/>
                <a:cs typeface="Code Pro"/>
                <a:sym typeface="Code Pro"/>
              </a:rPr>
              <a:t>ling</a:t>
            </a:r>
            <a:r>
              <a:rPr lang="en-US" sz="1800">
                <a:solidFill>
                  <a:srgbClr val="020202"/>
                </a:solidFill>
                <a:latin typeface="Code Pro"/>
                <a:ea typeface="Code Pro"/>
                <a:cs typeface="Code Pro"/>
                <a:sym typeface="Code Pro"/>
              </a:rPr>
              <a:t> busines</a:t>
            </a:r>
            <a:r>
              <a:rPr lang="en-US" sz="1800">
                <a:solidFill>
                  <a:srgbClr val="020202"/>
                </a:solidFill>
                <a:latin typeface="Code Pro"/>
                <a:ea typeface="Code Pro"/>
                <a:cs typeface="Code Pro"/>
                <a:sym typeface="Code Pro"/>
              </a:rPr>
              <a:t>ses.</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16" y="2461428"/>
            <a:ext cx="8717556" cy="5829866"/>
          </a:xfrm>
          <a:custGeom>
            <a:avLst/>
            <a:gdLst/>
            <a:ahLst/>
            <a:cxnLst/>
            <a:rect r="r" b="b" t="t" l="l"/>
            <a:pathLst>
              <a:path h="5829866" w="8717556">
                <a:moveTo>
                  <a:pt x="0" y="0"/>
                </a:moveTo>
                <a:lnTo>
                  <a:pt x="8717556" y="0"/>
                </a:lnTo>
                <a:lnTo>
                  <a:pt x="8717556" y="5829866"/>
                </a:lnTo>
                <a:lnTo>
                  <a:pt x="0" y="5829866"/>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Default rate is slightly higher</a:t>
            </a:r>
            <a:r>
              <a:rPr lang="en-US" sz="1800">
                <a:solidFill>
                  <a:srgbClr val="020202"/>
                </a:solidFill>
                <a:latin typeface="Code Pro"/>
                <a:ea typeface="Code Pro"/>
                <a:cs typeface="Code Pro"/>
                <a:sym typeface="Code Pro"/>
              </a:rPr>
              <a:t> o</a:t>
            </a:r>
            <a:r>
              <a:rPr lang="en-US" sz="1800">
                <a:solidFill>
                  <a:srgbClr val="020202"/>
                </a:solidFill>
                <a:latin typeface="Code Pro"/>
                <a:ea typeface="Code Pro"/>
                <a:cs typeface="Code Pro"/>
                <a:sym typeface="Code Pro"/>
              </a:rPr>
              <a:t>n </a:t>
            </a:r>
            <a:r>
              <a:rPr lang="en-US" sz="1800" b="true">
                <a:solidFill>
                  <a:srgbClr val="FF9933"/>
                </a:solidFill>
                <a:latin typeface="Code Pro Bold"/>
                <a:ea typeface="Code Pro Bold"/>
                <a:cs typeface="Code Pro Bold"/>
                <a:sym typeface="Code Pro Bold"/>
              </a:rPr>
              <a:t>fully funded</a:t>
            </a:r>
            <a:r>
              <a:rPr lang="en-US" sz="1800">
                <a:solidFill>
                  <a:srgbClr val="020202"/>
                </a:solidFill>
                <a:latin typeface="Code Pro"/>
                <a:ea typeface="Code Pro"/>
                <a:cs typeface="Code Pro"/>
                <a:sym typeface="Code Pro"/>
              </a:rPr>
              <a:t> loans com</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 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partially funded</a:t>
            </a:r>
            <a:r>
              <a:rPr lang="en-US" sz="1800">
                <a:solidFill>
                  <a:srgbClr val="020202"/>
                </a:solidFill>
                <a:latin typeface="Code Pro"/>
                <a:ea typeface="Code Pro"/>
                <a:cs typeface="Code Pro"/>
                <a:sym typeface="Code Pro"/>
              </a:rPr>
              <a:t> loans</a:t>
            </a:r>
            <a:r>
              <a:rPr lang="en-US" sz="1800">
                <a:solidFill>
                  <a:srgbClr val="020202"/>
                </a:solidFill>
                <a:latin typeface="Code Pro"/>
                <a:ea typeface="Code Pro"/>
                <a:cs typeface="Code Pro"/>
                <a:sym typeface="Code Pro"/>
              </a:rPr>
              <a:t>. Bo</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ca</a:t>
            </a:r>
            <a:r>
              <a:rPr lang="en-US" sz="1800">
                <a:solidFill>
                  <a:srgbClr val="020202"/>
                </a:solidFill>
                <a:latin typeface="Code Pro"/>
                <a:ea typeface="Code Pro"/>
                <a:cs typeface="Code Pro"/>
                <a:sym typeface="Code Pro"/>
              </a:rPr>
              <a:t>tegories have</a:t>
            </a:r>
            <a:r>
              <a:rPr lang="en-US" sz="1800">
                <a:solidFill>
                  <a:srgbClr val="020202"/>
                </a:solidFill>
                <a:latin typeface="Code Pro"/>
                <a:ea typeface="Code Pro"/>
                <a:cs typeface="Code Pro"/>
                <a:sym typeface="Code Pro"/>
              </a:rPr>
              <a:t> repayment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es clo</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to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 </a:t>
            </a:r>
            <a:r>
              <a:rPr lang="en-US" sz="1800">
                <a:solidFill>
                  <a:srgbClr val="020202"/>
                </a:solidFill>
                <a:latin typeface="Code Pro"/>
                <a:ea typeface="Code Pro"/>
                <a:cs typeface="Code Pro"/>
                <a:sym typeface="Code Pro"/>
              </a:rPr>
              <a:t>overall</a:t>
            </a:r>
            <a:r>
              <a:rPr lang="en-US" sz="1800">
                <a:solidFill>
                  <a:srgbClr val="020202"/>
                </a:solidFill>
                <a:latin typeface="Code Pro"/>
                <a:ea typeface="Code Pro"/>
                <a:cs typeface="Code Pro"/>
                <a:sym typeface="Code Pro"/>
              </a:rPr>
              <a:t> av</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rage</a:t>
            </a:r>
            <a:r>
              <a:rPr lang="en-US" sz="1800">
                <a:solidFill>
                  <a:srgbClr val="020202"/>
                </a:solidFill>
                <a:latin typeface="Code Pro"/>
                <a:ea typeface="Code Pro"/>
                <a:cs typeface="Code Pro"/>
                <a:sym typeface="Code Pro"/>
              </a:rPr>
              <a:t> of 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ound </a:t>
            </a:r>
            <a:r>
              <a:rPr lang="en-US" sz="1800" b="true">
                <a:solidFill>
                  <a:srgbClr val="FF9933"/>
                </a:solidFill>
                <a:latin typeface="Code Pro Bold"/>
                <a:ea typeface="Code Pro Bold"/>
                <a:cs typeface="Code Pro Bold"/>
                <a:sym typeface="Code Pro Bold"/>
              </a:rPr>
              <a:t>89.1%</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but pa</a:t>
            </a:r>
            <a:r>
              <a:rPr lang="en-US" sz="1800">
                <a:solidFill>
                  <a:srgbClr val="020202"/>
                </a:solidFill>
                <a:latin typeface="Code Pro"/>
                <a:ea typeface="Code Pro"/>
                <a:cs typeface="Code Pro"/>
                <a:sym typeface="Code Pro"/>
              </a:rPr>
              <a:t>rtially fund</a:t>
            </a:r>
            <a:r>
              <a:rPr lang="en-US" sz="1800">
                <a:solidFill>
                  <a:srgbClr val="020202"/>
                </a:solidFill>
                <a:latin typeface="Code Pro"/>
                <a:ea typeface="Code Pro"/>
                <a:cs typeface="Code Pro"/>
                <a:sym typeface="Code Pro"/>
              </a:rPr>
              <a:t>ed l</a:t>
            </a:r>
            <a:r>
              <a:rPr lang="en-US" sz="1800">
                <a:solidFill>
                  <a:srgbClr val="020202"/>
                </a:solidFill>
                <a:latin typeface="Code Pro"/>
                <a:ea typeface="Code Pro"/>
                <a:cs typeface="Code Pro"/>
                <a:sym typeface="Code Pro"/>
              </a:rPr>
              <a:t>oa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ap</a:t>
            </a:r>
            <a:r>
              <a:rPr lang="en-US" sz="1800">
                <a:solidFill>
                  <a:srgbClr val="020202"/>
                </a:solidFill>
                <a:latin typeface="Code Pro"/>
                <a:ea typeface="Code Pro"/>
                <a:cs typeface="Code Pro"/>
                <a:sym typeface="Code Pro"/>
              </a:rPr>
              <a:t>pear to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slightly more reliable.</a:t>
            </a:r>
          </a:p>
        </p:txBody>
      </p:sp>
      <p:sp>
        <p:nvSpPr>
          <p:cNvPr name="TextBox 5" id="5"/>
          <p:cNvSpPr txBox="true"/>
          <p:nvPr/>
        </p:nvSpPr>
        <p:spPr>
          <a:xfrm rot="0">
            <a:off x="9750178" y="4104132"/>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a:t>
            </a:r>
            <a:r>
              <a:rPr lang="en-US" sz="1800">
                <a:solidFill>
                  <a:srgbClr val="020202"/>
                </a:solidFill>
                <a:latin typeface="Code Pro"/>
                <a:ea typeface="Code Pro"/>
                <a:cs typeface="Code Pro"/>
                <a:sym typeface="Code Pro"/>
              </a:rPr>
              <a:t> indicates that customers who are not fully funded tend to be more reliable in making repayments than those who receive full funding.</a:t>
            </a:r>
          </a:p>
        </p:txBody>
      </p:sp>
      <p:sp>
        <p:nvSpPr>
          <p:cNvPr name="TextBox 6" id="6"/>
          <p:cNvSpPr txBox="true"/>
          <p:nvPr/>
        </p:nvSpPr>
        <p:spPr>
          <a:xfrm rot="0">
            <a:off x="9750178" y="5676900"/>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One possible reason for this is that </a:t>
            </a:r>
            <a:r>
              <a:rPr lang="en-US" sz="1800" b="true">
                <a:solidFill>
                  <a:srgbClr val="014C84"/>
                </a:solidFill>
                <a:latin typeface="Code Pro Bold"/>
                <a:ea typeface="Code Pro Bold"/>
                <a:cs typeface="Code Pro Bold"/>
                <a:sym typeface="Code Pro Bold"/>
              </a:rPr>
              <a:t>not fully funded customers may have a better risk profile</a:t>
            </a:r>
            <a:r>
              <a:rPr lang="en-US" sz="1800">
                <a:solidFill>
                  <a:srgbClr val="020202"/>
                </a:solidFill>
                <a:latin typeface="Code Pro"/>
                <a:ea typeface="Code Pro"/>
                <a:cs typeface="Code Pro"/>
                <a:sym typeface="Code Pro"/>
              </a:rPr>
              <a:t>, su</a:t>
            </a:r>
            <a:r>
              <a:rPr lang="en-US" sz="1800">
                <a:solidFill>
                  <a:srgbClr val="020202"/>
                </a:solidFill>
                <a:latin typeface="Code Pro"/>
                <a:ea typeface="Code Pro"/>
                <a:cs typeface="Code Pro"/>
                <a:sym typeface="Code Pro"/>
              </a:rPr>
              <a:t>ch as</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higher</a:t>
            </a:r>
            <a:r>
              <a:rPr lang="en-US" sz="1800">
                <a:solidFill>
                  <a:srgbClr val="020202"/>
                </a:solidFill>
                <a:latin typeface="Code Pro"/>
                <a:ea typeface="Code Pro"/>
                <a:cs typeface="Code Pro"/>
                <a:sym typeface="Code Pro"/>
              </a:rPr>
              <a:t> c</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it </a:t>
            </a:r>
            <a:r>
              <a:rPr lang="en-US" sz="1800">
                <a:solidFill>
                  <a:srgbClr val="020202"/>
                </a:solidFill>
                <a:latin typeface="Code Pro"/>
                <a:ea typeface="Code Pro"/>
                <a:cs typeface="Code Pro"/>
                <a:sym typeface="Code Pro"/>
              </a:rPr>
              <a:t>sco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or a</a:t>
            </a:r>
            <a:r>
              <a:rPr lang="en-US" sz="1800">
                <a:solidFill>
                  <a:srgbClr val="020202"/>
                </a:solidFill>
                <a:latin typeface="Code Pro"/>
                <a:ea typeface="Code Pro"/>
                <a:cs typeface="Code Pro"/>
                <a:sym typeface="Code Pro"/>
              </a:rPr>
              <a:t> m</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e solid re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ayment history,</a:t>
            </a:r>
            <a:r>
              <a:rPr lang="en-US" sz="1800">
                <a:solidFill>
                  <a:srgbClr val="020202"/>
                </a:solidFill>
                <a:latin typeface="Code Pro"/>
                <a:ea typeface="Code Pro"/>
                <a:cs typeface="Code Pro"/>
                <a:sym typeface="Code Pro"/>
              </a:rPr>
              <a:t> so i</a:t>
            </a:r>
            <a:r>
              <a:rPr lang="en-US" sz="1800">
                <a:solidFill>
                  <a:srgbClr val="020202"/>
                </a:solidFill>
                <a:latin typeface="Code Pro"/>
                <a:ea typeface="Code Pro"/>
                <a:cs typeface="Code Pro"/>
                <a:sym typeface="Code Pro"/>
              </a:rPr>
              <a:t>nves</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rs are more</a:t>
            </a:r>
            <a:r>
              <a:rPr lang="en-US" sz="1800">
                <a:solidFill>
                  <a:srgbClr val="020202"/>
                </a:solidFill>
                <a:latin typeface="Code Pro"/>
                <a:ea typeface="Code Pro"/>
                <a:cs typeface="Code Pro"/>
                <a:sym typeface="Code Pro"/>
              </a:rPr>
              <a:t> sel</a:t>
            </a:r>
            <a:r>
              <a:rPr lang="en-US" sz="1800">
                <a:solidFill>
                  <a:srgbClr val="020202"/>
                </a:solidFill>
                <a:latin typeface="Code Pro"/>
                <a:ea typeface="Code Pro"/>
                <a:cs typeface="Code Pro"/>
                <a:sym typeface="Code Pro"/>
              </a:rPr>
              <a:t>ective i</a:t>
            </a:r>
            <a:r>
              <a:rPr lang="en-US" sz="1800">
                <a:solidFill>
                  <a:srgbClr val="020202"/>
                </a:solidFill>
                <a:latin typeface="Code Pro"/>
                <a:ea typeface="Code Pro"/>
                <a:cs typeface="Code Pro"/>
                <a:sym typeface="Code Pro"/>
              </a:rPr>
              <a:t>n provid</a:t>
            </a:r>
            <a:r>
              <a:rPr lang="en-US" sz="1800">
                <a:solidFill>
                  <a:srgbClr val="020202"/>
                </a:solidFill>
                <a:latin typeface="Code Pro"/>
                <a:ea typeface="Code Pro"/>
                <a:cs typeface="Code Pro"/>
                <a:sym typeface="Code Pro"/>
              </a:rPr>
              <a:t>ing par</a:t>
            </a:r>
            <a:r>
              <a:rPr lang="en-US" sz="1800">
                <a:solidFill>
                  <a:srgbClr val="020202"/>
                </a:solidFill>
                <a:latin typeface="Code Pro"/>
                <a:ea typeface="Code Pro"/>
                <a:cs typeface="Code Pro"/>
                <a:sym typeface="Code Pro"/>
              </a:rPr>
              <a:t>tia</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 funding</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650093"/>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517591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7097268"/>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856115" y="7602093"/>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Although the loan amount receiv</a:t>
            </a:r>
            <a:r>
              <a:rPr lang="en-US" sz="1800">
                <a:solidFill>
                  <a:srgbClr val="020202"/>
                </a:solidFill>
                <a:latin typeface="Code Pro"/>
                <a:ea typeface="Code Pro"/>
                <a:cs typeface="Code Pro"/>
                <a:sym typeface="Code Pro"/>
              </a:rPr>
              <a:t>ed by non-full-f</a:t>
            </a:r>
            <a:r>
              <a:rPr lang="en-US" sz="1800">
                <a:solidFill>
                  <a:srgbClr val="020202"/>
                </a:solidFill>
                <a:latin typeface="Code Pro"/>
                <a:ea typeface="Code Pro"/>
                <a:cs typeface="Code Pro"/>
                <a:sym typeface="Code Pro"/>
              </a:rPr>
              <a:t>und</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 custom</a:t>
            </a:r>
            <a:r>
              <a:rPr lang="en-US" sz="1800">
                <a:solidFill>
                  <a:srgbClr val="020202"/>
                </a:solidFill>
                <a:latin typeface="Code Pro"/>
                <a:ea typeface="Code Pro"/>
                <a:cs typeface="Code Pro"/>
                <a:sym typeface="Code Pro"/>
              </a:rPr>
              <a:t>ers is</a:t>
            </a:r>
            <a:r>
              <a:rPr lang="en-US" sz="1800">
                <a:solidFill>
                  <a:srgbClr val="020202"/>
                </a:solidFill>
                <a:latin typeface="Code Pro"/>
                <a:ea typeface="Code Pro"/>
                <a:cs typeface="Code Pro"/>
                <a:sym typeface="Code Pro"/>
              </a:rPr>
              <a:t> sma</a:t>
            </a:r>
            <a:r>
              <a:rPr lang="en-US" sz="1800">
                <a:solidFill>
                  <a:srgbClr val="020202"/>
                </a:solidFill>
                <a:latin typeface="Code Pro"/>
                <a:ea typeface="Code Pro"/>
                <a:cs typeface="Code Pro"/>
                <a:sym typeface="Code Pro"/>
              </a:rPr>
              <a:t>lle</a:t>
            </a:r>
            <a:r>
              <a:rPr lang="en-US" sz="1800">
                <a:solidFill>
                  <a:srgbClr val="020202"/>
                </a:solidFill>
                <a:latin typeface="Code Pro"/>
                <a:ea typeface="Code Pro"/>
                <a:cs typeface="Code Pro"/>
                <a:sym typeface="Code Pro"/>
              </a:rPr>
              <a:t>r, th</a:t>
            </a:r>
            <a:r>
              <a:rPr lang="en-US" sz="1800">
                <a:solidFill>
                  <a:srgbClr val="020202"/>
                </a:solidFill>
                <a:latin typeface="Code Pro"/>
                <a:ea typeface="Code Pro"/>
                <a:cs typeface="Code Pro"/>
                <a:sym typeface="Code Pro"/>
              </a:rPr>
              <a:t>is may motivate</a:t>
            </a:r>
            <a:r>
              <a:rPr lang="en-US" sz="1800">
                <a:solidFill>
                  <a:srgbClr val="020202"/>
                </a:solidFill>
                <a:latin typeface="Code Pro"/>
                <a:ea typeface="Code Pro"/>
                <a:cs typeface="Code Pro"/>
                <a:sym typeface="Code Pro"/>
              </a:rPr>
              <a:t> them to</a:t>
            </a:r>
            <a:r>
              <a:rPr lang="en-US" sz="1800">
                <a:solidFill>
                  <a:srgbClr val="020202"/>
                </a:solidFill>
                <a:latin typeface="Code Pro"/>
                <a:ea typeface="Code Pro"/>
                <a:cs typeface="Code Pro"/>
                <a:sym typeface="Code Pro"/>
              </a:rPr>
              <a:t> be m</a:t>
            </a:r>
            <a:r>
              <a:rPr lang="en-US" sz="1800">
                <a:solidFill>
                  <a:srgbClr val="020202"/>
                </a:solidFill>
                <a:latin typeface="Code Pro"/>
                <a:ea typeface="Code Pro"/>
                <a:cs typeface="Code Pro"/>
                <a:sym typeface="Code Pro"/>
              </a:rPr>
              <a:t>ore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disciplined in repayment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payment burden tends to be lighter</a:t>
            </a:r>
            <a:r>
              <a:rPr lang="en-US" sz="1800">
                <a:solidFill>
                  <a:srgbClr val="020202"/>
                </a:solidFill>
                <a:latin typeface="Code Pro"/>
                <a:ea typeface="Code Pro"/>
                <a:cs typeface="Code Pro"/>
                <a:sym typeface="Code Pro"/>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12472"/>
            <a:ext cx="9144000" cy="5979186"/>
          </a:xfrm>
          <a:custGeom>
            <a:avLst/>
            <a:gdLst/>
            <a:ahLst/>
            <a:cxnLst/>
            <a:rect r="r" b="b" t="t" l="l"/>
            <a:pathLst>
              <a:path h="5979186" w="9144000">
                <a:moveTo>
                  <a:pt x="0" y="0"/>
                </a:moveTo>
                <a:lnTo>
                  <a:pt x="9144000" y="0"/>
                </a:lnTo>
                <a:lnTo>
                  <a:pt x="9144000" y="5979186"/>
                </a:lnTo>
                <a:lnTo>
                  <a:pt x="0" y="5979186"/>
                </a:lnTo>
                <a:lnTo>
                  <a:pt x="0" y="0"/>
                </a:lnTo>
                <a:close/>
              </a:path>
            </a:pathLst>
          </a:custGeom>
          <a:blipFill>
            <a:blip r:embed="rId2"/>
            <a:stretch>
              <a:fillRect l="0" t="-742"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Default rates increased</a:t>
            </a:r>
            <a:r>
              <a:rPr lang="en-US" sz="1800">
                <a:solidFill>
                  <a:srgbClr val="020202"/>
                </a:solidFill>
                <a:latin typeface="Code Pro"/>
                <a:ea typeface="Code Pro"/>
                <a:cs typeface="Code Pro"/>
                <a:sym typeface="Code Pro"/>
              </a:rPr>
              <a:t> along with the </a:t>
            </a:r>
            <a:r>
              <a:rPr lang="en-US" sz="1800" b="true">
                <a:solidFill>
                  <a:srgbClr val="FF9933"/>
                </a:solidFill>
                <a:latin typeface="Code Pro Bold"/>
                <a:ea typeface="Code Pro Bold"/>
                <a:cs typeface="Code Pro Bold"/>
                <a:sym typeface="Code Pro Bold"/>
              </a:rPr>
              <a:t>increase in interest rates</a:t>
            </a:r>
            <a:r>
              <a:rPr lang="en-US" sz="1800">
                <a:solidFill>
                  <a:srgbClr val="020202"/>
                </a:solidFill>
                <a:latin typeface="Code Pro"/>
                <a:ea typeface="Code Pro"/>
                <a:cs typeface="Code Pro"/>
                <a:sym typeface="Code Pro"/>
              </a:rPr>
              <a:t>, especially in the </a:t>
            </a:r>
            <a:r>
              <a:rPr lang="en-US" sz="1800" b="true">
                <a:solidFill>
                  <a:srgbClr val="FF9933"/>
                </a:solidFill>
                <a:latin typeface="Code Pro Bold"/>
                <a:ea typeface="Code Pro Bold"/>
                <a:cs typeface="Code Pro Bold"/>
                <a:sym typeface="Code Pro Bold"/>
              </a:rPr>
              <a:t>interest rate above 14%</a:t>
            </a:r>
            <a:r>
              <a:rPr lang="en-US" sz="1800">
                <a:solidFill>
                  <a:srgbClr val="020202"/>
                </a:solidFill>
                <a:latin typeface="Code Pro"/>
                <a:ea typeface="Code Pro"/>
                <a:cs typeface="Code Pro"/>
                <a:sym typeface="Code Pro"/>
              </a:rPr>
              <a:t> group. Loans with interest rates of</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22%-26% have the highest default rate</a:t>
            </a:r>
            <a:r>
              <a:rPr lang="en-US" sz="1800">
                <a:solidFill>
                  <a:srgbClr val="020202"/>
                </a:solidFill>
                <a:latin typeface="Code Pro"/>
                <a:ea typeface="Code Pro"/>
                <a:cs typeface="Code Pro"/>
                <a:sym typeface="Code Pro"/>
              </a:rPr>
              <a:t>, well above the average repayment rate of </a:t>
            </a:r>
            <a:r>
              <a:rPr lang="en-US" sz="1800" b="true">
                <a:solidFill>
                  <a:srgbClr val="FF9933"/>
                </a:solidFill>
                <a:latin typeface="Code Pro Bold"/>
                <a:ea typeface="Code Pro Bold"/>
                <a:cs typeface="Code Pro Bold"/>
                <a:sym typeface="Code Pro Bold"/>
              </a:rPr>
              <a:t>89.1%.</a:t>
            </a:r>
          </a:p>
        </p:txBody>
      </p:sp>
      <p:sp>
        <p:nvSpPr>
          <p:cNvPr name="TextBox 5" id="5"/>
          <p:cNvSpPr txBox="true"/>
          <p:nvPr/>
        </p:nvSpPr>
        <p:spPr>
          <a:xfrm rot="0">
            <a:off x="9750178" y="4047976"/>
            <a:ext cx="8145609" cy="68694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a:t>
            </a:r>
            <a:r>
              <a:rPr lang="en-US" sz="1800">
                <a:solidFill>
                  <a:srgbClr val="020202"/>
                </a:solidFill>
                <a:latin typeface="Code Pro"/>
                <a:ea typeface="Code Pro"/>
                <a:cs typeface="Code Pro"/>
                <a:sym typeface="Code Pro"/>
              </a:rPr>
              <a:t> indicates that </a:t>
            </a:r>
            <a:r>
              <a:rPr lang="en-US" sz="1800" b="true">
                <a:solidFill>
                  <a:srgbClr val="014C84"/>
                </a:solidFill>
                <a:latin typeface="Code Pro Bold"/>
                <a:ea typeface="Code Pro Bold"/>
                <a:cs typeface="Code Pro Bold"/>
                <a:sym typeface="Code Pro Bold"/>
              </a:rPr>
              <a:t>customers with high-interest loans are more at risk of delay or default</a:t>
            </a:r>
            <a:r>
              <a:rPr lang="en-US" sz="1800">
                <a:solidFill>
                  <a:srgbClr val="020202"/>
                </a:solidFill>
                <a:latin typeface="Code Pro"/>
                <a:ea typeface="Code Pro"/>
                <a:cs typeface="Code Pro"/>
                <a:sym typeface="Code Pro"/>
              </a:rPr>
              <a:t>, compared to customers with low interest rates.</a:t>
            </a:r>
          </a:p>
        </p:txBody>
      </p:sp>
      <p:sp>
        <p:nvSpPr>
          <p:cNvPr name="TextBox 6" id="6"/>
          <p:cNvSpPr txBox="true"/>
          <p:nvPr/>
        </p:nvSpPr>
        <p:spPr>
          <a:xfrm rot="0">
            <a:off x="9750178" y="5211169"/>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Increased interest rates are usually associated with higher credit risk assessment, so</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the higher the interest rate, the more likely it is that the borrower is classified as financially high risk</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593938"/>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4757131"/>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6269587"/>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750178" y="6726787"/>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practice, an increased int</a:t>
            </a:r>
            <a:r>
              <a:rPr lang="en-US" sz="1800">
                <a:solidFill>
                  <a:srgbClr val="020202"/>
                </a:solidFill>
                <a:latin typeface="Code Pro"/>
                <a:ea typeface="Code Pro"/>
                <a:cs typeface="Code Pro"/>
                <a:sym typeface="Code Pro"/>
              </a:rPr>
              <a:t>erest bur</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 mak</a:t>
            </a:r>
            <a:r>
              <a:rPr lang="en-US" sz="1800">
                <a:solidFill>
                  <a:srgbClr val="020202"/>
                </a:solidFill>
                <a:latin typeface="Code Pro"/>
                <a:ea typeface="Code Pro"/>
                <a:cs typeface="Code Pro"/>
                <a:sym typeface="Code Pro"/>
              </a:rPr>
              <a:t>es monthly</a:t>
            </a:r>
            <a:r>
              <a:rPr lang="en-US" sz="1800">
                <a:solidFill>
                  <a:srgbClr val="020202"/>
                </a:solidFill>
                <a:latin typeface="Code Pro"/>
                <a:ea typeface="Code Pro"/>
                <a:cs typeface="Code Pro"/>
                <a:sym typeface="Code Pro"/>
              </a:rPr>
              <a:t> insta</a:t>
            </a:r>
            <a:r>
              <a:rPr lang="en-US" sz="1800">
                <a:solidFill>
                  <a:srgbClr val="020202"/>
                </a:solidFill>
                <a:latin typeface="Code Pro"/>
                <a:ea typeface="Code Pro"/>
                <a:cs typeface="Code Pro"/>
                <a:sym typeface="Code Pro"/>
              </a:rPr>
              <a:t>llmen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s heavie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whic</a:t>
            </a:r>
            <a:r>
              <a:rPr lang="en-US" sz="1800">
                <a:solidFill>
                  <a:srgbClr val="020202"/>
                </a:solidFill>
                <a:latin typeface="Code Pro"/>
                <a:ea typeface="Code Pro"/>
                <a:cs typeface="Code Pro"/>
                <a:sym typeface="Code Pro"/>
              </a:rPr>
              <a:t>h </a:t>
            </a: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tur</a:t>
            </a:r>
            <a:r>
              <a:rPr lang="en-US" sz="1800">
                <a:solidFill>
                  <a:srgbClr val="020202"/>
                </a:solidFill>
                <a:latin typeface="Code Pro"/>
                <a:ea typeface="Code Pro"/>
                <a:cs typeface="Code Pro"/>
                <a:sym typeface="Code Pro"/>
              </a:rPr>
              <a:t>n re</a:t>
            </a:r>
            <a:r>
              <a:rPr lang="en-US" sz="1800">
                <a:solidFill>
                  <a:srgbClr val="020202"/>
                </a:solidFill>
                <a:latin typeface="Code Pro"/>
                <a:ea typeface="Code Pro"/>
                <a:cs typeface="Code Pro"/>
                <a:sym typeface="Code Pro"/>
              </a:rPr>
              <a:t>duc</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custo</a:t>
            </a:r>
            <a:r>
              <a:rPr lang="en-US" sz="1800">
                <a:solidFill>
                  <a:srgbClr val="020202"/>
                </a:solidFill>
                <a:latin typeface="Code Pro"/>
                <a:ea typeface="Code Pro"/>
                <a:cs typeface="Code Pro"/>
                <a:sym typeface="Code Pro"/>
              </a:rPr>
              <a:t>me</a:t>
            </a:r>
            <a:r>
              <a:rPr lang="en-US" sz="1800">
                <a:solidFill>
                  <a:srgbClr val="020202"/>
                </a:solidFill>
                <a:latin typeface="Code Pro"/>
                <a:ea typeface="Code Pro"/>
                <a:cs typeface="Code Pro"/>
                <a:sym typeface="Code Pro"/>
              </a:rPr>
              <a:t>r's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ili</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to </a:t>
            </a:r>
            <a:r>
              <a:rPr lang="en-US" sz="1800">
                <a:solidFill>
                  <a:srgbClr val="020202"/>
                </a:solidFill>
                <a:latin typeface="Code Pro"/>
                <a:ea typeface="Code Pro"/>
                <a:cs typeface="Code Pro"/>
                <a:sym typeface="Code Pro"/>
              </a:rPr>
              <a:t>pay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on 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096304"/>
            <a:ext cx="14096627" cy="5500878"/>
          </a:xfrm>
          <a:prstGeom prst="rect">
            <a:avLst/>
          </a:prstGeom>
        </p:spPr>
        <p:txBody>
          <a:bodyPr anchor="t" rtlCol="false" tIns="0" lIns="0" bIns="0" rIns="0">
            <a:spAutoFit/>
          </a:bodyPr>
          <a:lstStyle/>
          <a:p>
            <a:pPr algn="ctr">
              <a:lnSpc>
                <a:spcPts val="4400"/>
              </a:lnSpc>
            </a:pPr>
            <a:r>
              <a:rPr lang="en-US" sz="2699">
                <a:solidFill>
                  <a:srgbClr val="000000"/>
                </a:solidFill>
                <a:latin typeface="Code Pro"/>
                <a:ea typeface="Code Pro"/>
                <a:cs typeface="Code Pro"/>
                <a:sym typeface="Code Pro"/>
              </a:rPr>
              <a:t>Based </a:t>
            </a:r>
            <a:r>
              <a:rPr lang="en-US" sz="2699">
                <a:solidFill>
                  <a:srgbClr val="000000"/>
                </a:solidFill>
                <a:latin typeface="Code Pro"/>
                <a:ea typeface="Code Pro"/>
                <a:cs typeface="Code Pro"/>
                <a:sym typeface="Code Pro"/>
              </a:rPr>
              <a:t>on the insights that have been gained, it is known that </a:t>
            </a:r>
            <a:r>
              <a:rPr lang="en-US" sz="2699" b="true">
                <a:solidFill>
                  <a:srgbClr val="FF9933"/>
                </a:solidFill>
                <a:latin typeface="Code Pro Bold"/>
                <a:ea typeface="Code Pro Bold"/>
                <a:cs typeface="Code Pro Bold"/>
                <a:sym typeface="Code Pro Bold"/>
              </a:rPr>
              <a:t>several variables</a:t>
            </a:r>
            <a:r>
              <a:rPr lang="en-US" sz="2699">
                <a:solidFill>
                  <a:srgbClr val="000000"/>
                </a:solidFill>
                <a:latin typeface="Code Pro"/>
                <a:ea typeface="Code Pro"/>
                <a:cs typeface="Code Pro"/>
                <a:sym typeface="Code Pro"/>
              </a:rPr>
              <a:t> such as </a:t>
            </a:r>
            <a:r>
              <a:rPr lang="en-US" sz="2699" b="true">
                <a:solidFill>
                  <a:srgbClr val="FF9933"/>
                </a:solidFill>
                <a:latin typeface="Code Pro Bold"/>
                <a:ea typeface="Code Pro Bold"/>
                <a:cs typeface="Code Pro Bold"/>
                <a:sym typeface="Code Pro Bold"/>
              </a:rPr>
              <a:t>loan amount, intended use of funds, repayment performance</a:t>
            </a:r>
            <a:r>
              <a:rPr lang="en-US" sz="2699">
                <a:solidFill>
                  <a:srgbClr val="FF9933"/>
                </a:solidFill>
                <a:latin typeface="Code Pro"/>
                <a:ea typeface="Code Pro"/>
                <a:cs typeface="Code Pro"/>
                <a:sym typeface="Code Pro"/>
              </a:rPr>
              <a:t>, and </a:t>
            </a:r>
            <a:r>
              <a:rPr lang="en-US" sz="2699" b="true">
                <a:solidFill>
                  <a:srgbClr val="FF9933"/>
                </a:solidFill>
                <a:latin typeface="Code Pro Bold"/>
                <a:ea typeface="Code Pro Bold"/>
                <a:cs typeface="Code Pro Bold"/>
                <a:sym typeface="Code Pro Bold"/>
              </a:rPr>
              <a:t>interest rate</a:t>
            </a:r>
            <a:r>
              <a:rPr lang="en-US" sz="2699">
                <a:solidFill>
                  <a:srgbClr val="FF9933"/>
                </a:solidFill>
                <a:latin typeface="Code Pro"/>
                <a:ea typeface="Code Pro"/>
                <a:cs typeface="Code Pro"/>
                <a:sym typeface="Code Pro"/>
              </a:rPr>
              <a:t> </a:t>
            </a:r>
            <a:r>
              <a:rPr lang="en-US" sz="2699">
                <a:solidFill>
                  <a:srgbClr val="000000"/>
                </a:solidFill>
                <a:latin typeface="Code Pro"/>
                <a:ea typeface="Code Pro"/>
                <a:cs typeface="Code Pro"/>
                <a:sym typeface="Code Pro"/>
              </a:rPr>
              <a:t>play a role in influencing customer default risk.</a:t>
            </a:r>
          </a:p>
          <a:p>
            <a:pPr algn="ctr">
              <a:lnSpc>
                <a:spcPts val="4400"/>
              </a:lnSpc>
            </a:pPr>
          </a:p>
          <a:p>
            <a:pPr algn="ctr">
              <a:lnSpc>
                <a:spcPts val="4400"/>
              </a:lnSpc>
            </a:pPr>
            <a:r>
              <a:rPr lang="en-US" sz="2699">
                <a:solidFill>
                  <a:srgbClr val="000000"/>
                </a:solidFill>
                <a:latin typeface="Code Pro"/>
                <a:ea typeface="Code Pro"/>
                <a:cs typeface="Code Pro"/>
                <a:sym typeface="Code Pro"/>
              </a:rPr>
              <a:t>However, there ar</a:t>
            </a:r>
            <a:r>
              <a:rPr lang="en-US" sz="2699">
                <a:solidFill>
                  <a:srgbClr val="000000"/>
                </a:solidFill>
                <a:latin typeface="Code Pro"/>
                <a:ea typeface="Code Pro"/>
                <a:cs typeface="Code Pro"/>
                <a:sym typeface="Code Pro"/>
              </a:rPr>
              <a:t>e</a:t>
            </a:r>
            <a:r>
              <a:rPr lang="en-US" sz="2699">
                <a:solidFill>
                  <a:srgbClr val="000000"/>
                </a:solidFill>
                <a:latin typeface="Code Pro"/>
                <a:ea typeface="Code Pro"/>
                <a:cs typeface="Code Pro"/>
                <a:sym typeface="Code Pro"/>
              </a:rPr>
              <a:t> sti</a:t>
            </a:r>
            <a:r>
              <a:rPr lang="en-US" sz="2699">
                <a:solidFill>
                  <a:srgbClr val="000000"/>
                </a:solidFill>
                <a:latin typeface="Code Pro"/>
                <a:ea typeface="Code Pro"/>
                <a:cs typeface="Code Pro"/>
                <a:sym typeface="Code Pro"/>
              </a:rPr>
              <a:t>l</a:t>
            </a:r>
            <a:r>
              <a:rPr lang="en-US" sz="2699">
                <a:solidFill>
                  <a:srgbClr val="000000"/>
                </a:solidFill>
                <a:latin typeface="Code Pro"/>
                <a:ea typeface="Code Pro"/>
                <a:cs typeface="Code Pro"/>
                <a:sym typeface="Code Pro"/>
              </a:rPr>
              <a:t>l many </a:t>
            </a:r>
            <a:r>
              <a:rPr lang="en-US" sz="2699">
                <a:solidFill>
                  <a:srgbClr val="000000"/>
                </a:solidFill>
                <a:latin typeface="Code Pro"/>
                <a:ea typeface="Code Pro"/>
                <a:cs typeface="Code Pro"/>
                <a:sym typeface="Code Pro"/>
              </a:rPr>
              <a:t>o</a:t>
            </a:r>
            <a:r>
              <a:rPr lang="en-US" sz="2699">
                <a:solidFill>
                  <a:srgbClr val="000000"/>
                </a:solidFill>
                <a:latin typeface="Code Pro"/>
                <a:ea typeface="Code Pro"/>
                <a:cs typeface="Code Pro"/>
                <a:sym typeface="Code Pro"/>
              </a:rPr>
              <a:t>the</a:t>
            </a:r>
            <a:r>
              <a:rPr lang="en-US" sz="2699">
                <a:solidFill>
                  <a:srgbClr val="000000"/>
                </a:solidFill>
                <a:latin typeface="Code Pro"/>
                <a:ea typeface="Code Pro"/>
                <a:cs typeface="Code Pro"/>
                <a:sym typeface="Code Pro"/>
              </a:rPr>
              <a:t>r</a:t>
            </a:r>
            <a:r>
              <a:rPr lang="en-US" sz="2699" b="true">
                <a:solidFill>
                  <a:srgbClr val="000000"/>
                </a:solidFill>
                <a:latin typeface="Code Pro Bold"/>
                <a:ea typeface="Code Pro Bold"/>
                <a:cs typeface="Code Pro Bold"/>
                <a:sym typeface="Code Pro Bold"/>
              </a:rPr>
              <a:t> </a:t>
            </a:r>
            <a:r>
              <a:rPr lang="en-US" sz="2699" b="true">
                <a:solidFill>
                  <a:srgbClr val="014C84"/>
                </a:solidFill>
                <a:latin typeface="Code Pro Bold"/>
                <a:ea typeface="Code Pro Bold"/>
                <a:cs typeface="Code Pro Bold"/>
                <a:sym typeface="Code Pro Bold"/>
              </a:rPr>
              <a:t>factors that can potentially affect default rates</a:t>
            </a:r>
            <a:r>
              <a:rPr lang="en-US" sz="2699" b="true">
                <a:solidFill>
                  <a:srgbClr val="000000"/>
                </a:solidFill>
                <a:latin typeface="Code Pro Bold"/>
                <a:ea typeface="Code Pro Bold"/>
                <a:cs typeface="Code Pro Bold"/>
                <a:sym typeface="Code Pro Bold"/>
              </a:rPr>
              <a:t> </a:t>
            </a:r>
            <a:r>
              <a:rPr lang="en-US" sz="2699">
                <a:solidFill>
                  <a:srgbClr val="000000"/>
                </a:solidFill>
                <a:latin typeface="Code Pro"/>
                <a:ea typeface="Code Pro"/>
                <a:cs typeface="Code Pro"/>
                <a:sym typeface="Code Pro"/>
              </a:rPr>
              <a:t>and c</a:t>
            </a:r>
            <a:r>
              <a:rPr lang="en-US" sz="2699">
                <a:solidFill>
                  <a:srgbClr val="000000"/>
                </a:solidFill>
                <a:latin typeface="Code Pro"/>
                <a:ea typeface="Code Pro"/>
                <a:cs typeface="Code Pro"/>
                <a:sym typeface="Code Pro"/>
              </a:rPr>
              <a:t>an be </a:t>
            </a:r>
            <a:r>
              <a:rPr lang="en-US" sz="2699" b="true">
                <a:solidFill>
                  <a:srgbClr val="014C84"/>
                </a:solidFill>
                <a:latin typeface="Code Pro Bold"/>
                <a:ea typeface="Code Pro Bold"/>
                <a:cs typeface="Code Pro Bold"/>
                <a:sym typeface="Code Pro Bold"/>
              </a:rPr>
              <a:t>analyzed more deeply using a machine learning approach</a:t>
            </a:r>
            <a:r>
              <a:rPr lang="en-US" sz="2699">
                <a:solidFill>
                  <a:srgbClr val="014C84"/>
                </a:solidFill>
                <a:latin typeface="Code Pro"/>
                <a:ea typeface="Code Pro"/>
                <a:cs typeface="Code Pro"/>
                <a:sym typeface="Code Pro"/>
              </a:rPr>
              <a:t>.</a:t>
            </a:r>
          </a:p>
          <a:p>
            <a:pPr algn="ctr">
              <a:lnSpc>
                <a:spcPts val="4400"/>
              </a:lnSpc>
            </a:pPr>
          </a:p>
          <a:p>
            <a:pPr algn="ctr">
              <a:lnSpc>
                <a:spcPts val="4400"/>
              </a:lnSpc>
            </a:pPr>
            <a:r>
              <a:rPr lang="en-US" sz="2699">
                <a:solidFill>
                  <a:srgbClr val="000000"/>
                </a:solidFill>
                <a:latin typeface="Code Pro"/>
                <a:ea typeface="Code Pro"/>
                <a:cs typeface="Code Pro"/>
                <a:sym typeface="Code Pro"/>
              </a:rPr>
              <a:t>There</a:t>
            </a:r>
            <a:r>
              <a:rPr lang="en-US" sz="2699">
                <a:solidFill>
                  <a:srgbClr val="000000"/>
                </a:solidFill>
                <a:latin typeface="Code Pro"/>
                <a:ea typeface="Code Pro"/>
                <a:cs typeface="Code Pro"/>
                <a:sym typeface="Code Pro"/>
              </a:rPr>
              <a:t>f</a:t>
            </a:r>
            <a:r>
              <a:rPr lang="en-US" sz="2699">
                <a:solidFill>
                  <a:srgbClr val="000000"/>
                </a:solidFill>
                <a:latin typeface="Code Pro"/>
                <a:ea typeface="Code Pro"/>
                <a:cs typeface="Code Pro"/>
                <a:sym typeface="Code Pro"/>
              </a:rPr>
              <a:t>ore,</a:t>
            </a:r>
            <a:r>
              <a:rPr lang="en-US" sz="2699">
                <a:solidFill>
                  <a:srgbClr val="000000"/>
                </a:solidFill>
                <a:latin typeface="Code Pro"/>
                <a:ea typeface="Code Pro"/>
                <a:cs typeface="Code Pro"/>
                <a:sym typeface="Code Pro"/>
              </a:rPr>
              <a:t> the </a:t>
            </a:r>
            <a:r>
              <a:rPr lang="en-US" sz="2699" b="true">
                <a:solidFill>
                  <a:srgbClr val="FF9933"/>
                </a:solidFill>
                <a:latin typeface="Code Pro Bold"/>
                <a:ea typeface="Code Pro Bold"/>
                <a:cs typeface="Code Pro Bold"/>
                <a:sym typeface="Code Pro Bold"/>
              </a:rPr>
              <a:t>application of machine learning techniques is crucial</a:t>
            </a:r>
            <a:r>
              <a:rPr lang="en-US" sz="2699" b="true">
                <a:solidFill>
                  <a:srgbClr val="000000"/>
                </a:solidFill>
                <a:latin typeface="Code Pro Bold"/>
                <a:ea typeface="Code Pro Bold"/>
                <a:cs typeface="Code Pro Bold"/>
                <a:sym typeface="Code Pro Bold"/>
              </a:rPr>
              <a:t> </a:t>
            </a:r>
            <a:r>
              <a:rPr lang="en-US" sz="2699">
                <a:solidFill>
                  <a:srgbClr val="020202"/>
                </a:solidFill>
                <a:latin typeface="Code Pro"/>
                <a:ea typeface="Code Pro"/>
                <a:cs typeface="Code Pro"/>
                <a:sym typeface="Code Pro"/>
              </a:rPr>
              <a:t>for companies to gain a more thorough understanding of the causes of default and to improve the accuracy of decision-making in business activities.</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058647" y="1797618"/>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2"/>
            <a:stretch>
              <a:fillRect l="0" t="-14550" r="0" b="-14550"/>
            </a:stretch>
          </a:blipFill>
        </p:spPr>
      </p:sp>
      <p:sp>
        <p:nvSpPr>
          <p:cNvPr name="TextBox 3" id="3"/>
          <p:cNvSpPr txBox="true"/>
          <p:nvPr/>
        </p:nvSpPr>
        <p:spPr>
          <a:xfrm rot="0">
            <a:off x="0" y="4973600"/>
            <a:ext cx="8098036" cy="1642745"/>
          </a:xfrm>
          <a:prstGeom prst="rect">
            <a:avLst/>
          </a:prstGeom>
        </p:spPr>
        <p:txBody>
          <a:bodyPr anchor="t" rtlCol="false" tIns="0" lIns="0" bIns="0" rIns="0">
            <a:spAutoFit/>
          </a:bodyPr>
          <a:lstStyle/>
          <a:p>
            <a:pPr algn="ctr">
              <a:lnSpc>
                <a:spcPts val="6489"/>
              </a:lnSpc>
            </a:pPr>
            <a:r>
              <a:rPr lang="en-US" b="true" sz="5499">
                <a:solidFill>
                  <a:srgbClr val="5CE1E6"/>
                </a:solidFill>
                <a:latin typeface="Code Pro Bold"/>
                <a:ea typeface="Code Pro Bold"/>
                <a:cs typeface="Code Pro Bold"/>
                <a:sym typeface="Code Pro Bold"/>
              </a:rPr>
              <a:t>Machine Learning Modelling</a:t>
            </a:r>
          </a:p>
        </p:txBody>
      </p:sp>
      <p:sp>
        <p:nvSpPr>
          <p:cNvPr name="TextBox 4" id="4"/>
          <p:cNvSpPr txBox="true"/>
          <p:nvPr/>
        </p:nvSpPr>
        <p:spPr>
          <a:xfrm rot="0">
            <a:off x="3488447" y="6385504"/>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6903" y="621665"/>
            <a:ext cx="15234195" cy="823595"/>
          </a:xfrm>
          <a:prstGeom prst="rect">
            <a:avLst/>
          </a:prstGeom>
        </p:spPr>
        <p:txBody>
          <a:bodyPr anchor="t" rtlCol="false" tIns="0" lIns="0" bIns="0" rIns="0">
            <a:spAutoFit/>
          </a:bodyPr>
          <a:lstStyle/>
          <a:p>
            <a:pPr algn="ctr">
              <a:lnSpc>
                <a:spcPts val="6489"/>
              </a:lnSpc>
            </a:pPr>
            <a:r>
              <a:rPr lang="en-US" b="true" sz="5499">
                <a:solidFill>
                  <a:srgbClr val="014C84"/>
                </a:solidFill>
                <a:latin typeface="Code Pro Bold"/>
                <a:ea typeface="Code Pro Bold"/>
                <a:cs typeface="Code Pro Bold"/>
                <a:sym typeface="Code Pro Bold"/>
              </a:rPr>
              <a:t>Why Using </a:t>
            </a:r>
            <a:r>
              <a:rPr lang="en-US" b="true" sz="5499">
                <a:solidFill>
                  <a:srgbClr val="FF9933"/>
                </a:solidFill>
                <a:latin typeface="Code Pro Bold"/>
                <a:ea typeface="Code Pro Bold"/>
                <a:cs typeface="Code Pro Bold"/>
                <a:sym typeface="Code Pro Bold"/>
              </a:rPr>
              <a:t>Machine Learning</a:t>
            </a:r>
          </a:p>
        </p:txBody>
      </p:sp>
      <p:sp>
        <p:nvSpPr>
          <p:cNvPr name="Freeform 3" id="3"/>
          <p:cNvSpPr/>
          <p:nvPr/>
        </p:nvSpPr>
        <p:spPr>
          <a:xfrm flipH="false" flipV="false" rot="0">
            <a:off x="1826942" y="1932732"/>
            <a:ext cx="4495077" cy="2395207"/>
          </a:xfrm>
          <a:custGeom>
            <a:avLst/>
            <a:gdLst/>
            <a:ahLst/>
            <a:cxnLst/>
            <a:rect r="r" b="b" t="t" l="l"/>
            <a:pathLst>
              <a:path h="2395207" w="4495077">
                <a:moveTo>
                  <a:pt x="0" y="0"/>
                </a:moveTo>
                <a:lnTo>
                  <a:pt x="4495077" y="0"/>
                </a:lnTo>
                <a:lnTo>
                  <a:pt x="4495077" y="2395207"/>
                </a:lnTo>
                <a:lnTo>
                  <a:pt x="0" y="2395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82187" y="1932732"/>
            <a:ext cx="5847260" cy="2855242"/>
          </a:xfrm>
          <a:custGeom>
            <a:avLst/>
            <a:gdLst/>
            <a:ahLst/>
            <a:cxnLst/>
            <a:rect r="r" b="b" t="t" l="l"/>
            <a:pathLst>
              <a:path h="2855242" w="5847260">
                <a:moveTo>
                  <a:pt x="0" y="0"/>
                </a:moveTo>
                <a:lnTo>
                  <a:pt x="5847260" y="0"/>
                </a:lnTo>
                <a:lnTo>
                  <a:pt x="5847260" y="2855242"/>
                </a:lnTo>
                <a:lnTo>
                  <a:pt x="0" y="2855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7633" y="5313174"/>
            <a:ext cx="4564347" cy="2712299"/>
          </a:xfrm>
          <a:custGeom>
            <a:avLst/>
            <a:gdLst/>
            <a:ahLst/>
            <a:cxnLst/>
            <a:rect r="r" b="b" t="t" l="l"/>
            <a:pathLst>
              <a:path h="2712299" w="4564347">
                <a:moveTo>
                  <a:pt x="0" y="0"/>
                </a:moveTo>
                <a:lnTo>
                  <a:pt x="4564346" y="0"/>
                </a:lnTo>
                <a:lnTo>
                  <a:pt x="4564346" y="2712299"/>
                </a:lnTo>
                <a:lnTo>
                  <a:pt x="0" y="2712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51477" y="6534810"/>
            <a:ext cx="4577970" cy="1779463"/>
          </a:xfrm>
          <a:custGeom>
            <a:avLst/>
            <a:gdLst/>
            <a:ahLst/>
            <a:cxnLst/>
            <a:rect r="r" b="b" t="t" l="l"/>
            <a:pathLst>
              <a:path h="1779463" w="4577970">
                <a:moveTo>
                  <a:pt x="0" y="0"/>
                </a:moveTo>
                <a:lnTo>
                  <a:pt x="4577970" y="0"/>
                </a:lnTo>
                <a:lnTo>
                  <a:pt x="4577970" y="1779463"/>
                </a:lnTo>
                <a:lnTo>
                  <a:pt x="0" y="17794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966292" y="1932732"/>
            <a:ext cx="8355415" cy="6847959"/>
          </a:xfrm>
          <a:custGeom>
            <a:avLst/>
            <a:gdLst/>
            <a:ahLst/>
            <a:cxnLst/>
            <a:rect r="r" b="b" t="t" l="l"/>
            <a:pathLst>
              <a:path h="6847959" w="8355415">
                <a:moveTo>
                  <a:pt x="0" y="0"/>
                </a:moveTo>
                <a:lnTo>
                  <a:pt x="8355416" y="0"/>
                </a:lnTo>
                <a:lnTo>
                  <a:pt x="8355416" y="6847959"/>
                </a:lnTo>
                <a:lnTo>
                  <a:pt x="0" y="6847959"/>
                </a:lnTo>
                <a:lnTo>
                  <a:pt x="0" y="0"/>
                </a:lnTo>
                <a:close/>
              </a:path>
            </a:pathLst>
          </a:custGeom>
          <a:blipFill>
            <a:blip r:embed="rId10"/>
            <a:stretch>
              <a:fillRect l="0" t="0" r="0" b="0"/>
            </a:stretch>
          </a:blipFill>
        </p:spPr>
      </p:sp>
      <p:sp>
        <p:nvSpPr>
          <p:cNvPr name="TextBox 8" id="8"/>
          <p:cNvSpPr txBox="true"/>
          <p:nvPr/>
        </p:nvSpPr>
        <p:spPr>
          <a:xfrm rot="0">
            <a:off x="14659091" y="3626847"/>
            <a:ext cx="2102007"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Accurate</a:t>
            </a:r>
          </a:p>
        </p:txBody>
      </p:sp>
      <p:sp>
        <p:nvSpPr>
          <p:cNvPr name="TextBox 9" id="9"/>
          <p:cNvSpPr txBox="true"/>
          <p:nvPr/>
        </p:nvSpPr>
        <p:spPr>
          <a:xfrm rot="0">
            <a:off x="13605817" y="4346265"/>
            <a:ext cx="4507274" cy="1076397"/>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Machine learning algorithms are able to analyze data patterns and provide predictions of credit risk levels with high accuracy.</a:t>
            </a:r>
          </a:p>
        </p:txBody>
      </p:sp>
      <p:sp>
        <p:nvSpPr>
          <p:cNvPr name="TextBox 10" id="10"/>
          <p:cNvSpPr txBox="true"/>
          <p:nvPr/>
        </p:nvSpPr>
        <p:spPr>
          <a:xfrm rot="0">
            <a:off x="13456457" y="8953626"/>
            <a:ext cx="4507274" cy="542848"/>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Mitigate errors caused by human factors when predicting credit risk.</a:t>
            </a:r>
          </a:p>
        </p:txBody>
      </p:sp>
      <p:sp>
        <p:nvSpPr>
          <p:cNvPr name="TextBox 11" id="11"/>
          <p:cNvSpPr txBox="true"/>
          <p:nvPr/>
        </p:nvSpPr>
        <p:spPr>
          <a:xfrm rot="0">
            <a:off x="13456457" y="8238073"/>
            <a:ext cx="5062014" cy="597662"/>
          </a:xfrm>
          <a:prstGeom prst="rect">
            <a:avLst/>
          </a:prstGeom>
        </p:spPr>
        <p:txBody>
          <a:bodyPr anchor="t" rtlCol="false" tIns="0" lIns="0" bIns="0" rIns="0">
            <a:spAutoFit/>
          </a:bodyPr>
          <a:lstStyle/>
          <a:p>
            <a:pPr algn="l">
              <a:lnSpc>
                <a:spcPts val="4857"/>
              </a:lnSpc>
            </a:pPr>
            <a:r>
              <a:rPr lang="en-US" b="true" sz="3469" spc="-45">
                <a:solidFill>
                  <a:srgbClr val="014C84"/>
                </a:solidFill>
                <a:latin typeface="Code Pro Bold"/>
                <a:ea typeface="Code Pro Bold"/>
                <a:cs typeface="Code Pro Bold"/>
                <a:sym typeface="Code Pro Bold"/>
              </a:rPr>
              <a:t>Minimize H</a:t>
            </a:r>
            <a:r>
              <a:rPr lang="en-US" b="true" sz="3469" spc="-45">
                <a:solidFill>
                  <a:srgbClr val="014C84"/>
                </a:solidFill>
                <a:latin typeface="Code Pro Bold"/>
                <a:ea typeface="Code Pro Bold"/>
                <a:cs typeface="Code Pro Bold"/>
                <a:sym typeface="Code Pro Bold"/>
              </a:rPr>
              <a:t>uman Error</a:t>
            </a:r>
          </a:p>
        </p:txBody>
      </p:sp>
      <p:sp>
        <p:nvSpPr>
          <p:cNvPr name="TextBox 12" id="12"/>
          <p:cNvSpPr txBox="true"/>
          <p:nvPr/>
        </p:nvSpPr>
        <p:spPr>
          <a:xfrm rot="0">
            <a:off x="592559" y="7977342"/>
            <a:ext cx="4373733"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Automated System</a:t>
            </a:r>
          </a:p>
        </p:txBody>
      </p:sp>
      <p:sp>
        <p:nvSpPr>
          <p:cNvPr name="TextBox 13" id="13"/>
          <p:cNvSpPr txBox="true"/>
          <p:nvPr/>
        </p:nvSpPr>
        <p:spPr>
          <a:xfrm rot="0">
            <a:off x="525789" y="8658476"/>
            <a:ext cx="4507274" cy="1076397"/>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The class</a:t>
            </a:r>
            <a:r>
              <a:rPr lang="en-US" sz="1777" spc="-23">
                <a:solidFill>
                  <a:srgbClr val="302F2F"/>
                </a:solidFill>
                <a:latin typeface="Code Pro"/>
                <a:ea typeface="Code Pro"/>
                <a:cs typeface="Code Pro"/>
                <a:sym typeface="Code Pro"/>
              </a:rPr>
              <a:t>ification process can be run automatically on data that is large in scale and has a high level of complexity.</a:t>
            </a:r>
          </a:p>
        </p:txBody>
      </p:sp>
      <p:sp>
        <p:nvSpPr>
          <p:cNvPr name="TextBox 14" id="14"/>
          <p:cNvSpPr txBox="true"/>
          <p:nvPr/>
        </p:nvSpPr>
        <p:spPr>
          <a:xfrm rot="0">
            <a:off x="825828" y="3626847"/>
            <a:ext cx="4373733"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R</a:t>
            </a:r>
            <a:r>
              <a:rPr lang="en-US" b="true" sz="3469" spc="-45">
                <a:solidFill>
                  <a:srgbClr val="014C84"/>
                </a:solidFill>
                <a:latin typeface="Code Pro Bold"/>
                <a:ea typeface="Code Pro Bold"/>
                <a:cs typeface="Code Pro Bold"/>
                <a:sym typeface="Code Pro Bold"/>
              </a:rPr>
              <a:t>educe Cost </a:t>
            </a:r>
          </a:p>
        </p:txBody>
      </p:sp>
      <p:sp>
        <p:nvSpPr>
          <p:cNvPr name="TextBox 15" id="15"/>
          <p:cNvSpPr txBox="true"/>
          <p:nvPr/>
        </p:nvSpPr>
        <p:spPr>
          <a:xfrm rot="0">
            <a:off x="692287" y="4214984"/>
            <a:ext cx="4507274" cy="809622"/>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Automatic class</a:t>
            </a:r>
            <a:r>
              <a:rPr lang="en-US" sz="1777" spc="-23">
                <a:solidFill>
                  <a:srgbClr val="302F2F"/>
                </a:solidFill>
                <a:latin typeface="Code Pro"/>
                <a:ea typeface="Code Pro"/>
                <a:cs typeface="Code Pro"/>
                <a:sym typeface="Code Pro"/>
              </a:rPr>
              <a:t>ification saves time and money compared to the manual or hands-on credit risk analysis process.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58363" y="884592"/>
            <a:ext cx="7047407" cy="823595"/>
          </a:xfrm>
          <a:prstGeom prst="rect">
            <a:avLst/>
          </a:prstGeom>
        </p:spPr>
        <p:txBody>
          <a:bodyPr anchor="t" rtlCol="false" tIns="0" lIns="0" bIns="0" rIns="0">
            <a:spAutoFit/>
          </a:bodyPr>
          <a:lstStyle/>
          <a:p>
            <a:pPr algn="r">
              <a:lnSpc>
                <a:spcPts val="6489"/>
              </a:lnSpc>
            </a:pPr>
            <a:r>
              <a:rPr lang="en-US" b="true" sz="5499">
                <a:solidFill>
                  <a:srgbClr val="014C84"/>
                </a:solidFill>
                <a:latin typeface="Code Pro Bold"/>
                <a:ea typeface="Code Pro Bold"/>
                <a:cs typeface="Code Pro Bold"/>
                <a:sym typeface="Code Pro Bold"/>
              </a:rPr>
              <a:t>Data </a:t>
            </a:r>
            <a:r>
              <a:rPr lang="en-US" b="true" sz="5499">
                <a:solidFill>
                  <a:srgbClr val="FF9933"/>
                </a:solidFill>
                <a:latin typeface="Code Pro Bold"/>
                <a:ea typeface="Code Pro Bold"/>
                <a:cs typeface="Code Pro Bold"/>
                <a:sym typeface="Code Pro Bold"/>
              </a:rPr>
              <a:t>Preprocessing</a:t>
            </a:r>
          </a:p>
        </p:txBody>
      </p:sp>
      <p:grpSp>
        <p:nvGrpSpPr>
          <p:cNvPr name="Group 3" id="3"/>
          <p:cNvGrpSpPr/>
          <p:nvPr/>
        </p:nvGrpSpPr>
        <p:grpSpPr>
          <a:xfrm rot="0">
            <a:off x="1701842" y="1918954"/>
            <a:ext cx="15330555" cy="6761908"/>
            <a:chOff x="0" y="0"/>
            <a:chExt cx="20440740" cy="9015877"/>
          </a:xfrm>
        </p:grpSpPr>
        <p:sp>
          <p:nvSpPr>
            <p:cNvPr name="Freeform 4" id="4"/>
            <p:cNvSpPr/>
            <p:nvPr/>
          </p:nvSpPr>
          <p:spPr>
            <a:xfrm flipH="false" flipV="false" rot="0">
              <a:off x="4674805" y="2084851"/>
              <a:ext cx="1110927" cy="1358933"/>
            </a:xfrm>
            <a:custGeom>
              <a:avLst/>
              <a:gdLst/>
              <a:ahLst/>
              <a:cxnLst/>
              <a:rect r="r" b="b" t="t" l="l"/>
              <a:pathLst>
                <a:path h="1358933" w="1110927">
                  <a:moveTo>
                    <a:pt x="0" y="0"/>
                  </a:moveTo>
                  <a:lnTo>
                    <a:pt x="1110928" y="0"/>
                  </a:lnTo>
                  <a:lnTo>
                    <a:pt x="1110928" y="1358932"/>
                  </a:lnTo>
                  <a:lnTo>
                    <a:pt x="0" y="1358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15240" y="4105109"/>
              <a:ext cx="1317073" cy="1320395"/>
            </a:xfrm>
            <a:custGeom>
              <a:avLst/>
              <a:gdLst/>
              <a:ahLst/>
              <a:cxnLst/>
              <a:rect r="r" b="b" t="t" l="l"/>
              <a:pathLst>
                <a:path h="1320395" w="1317073">
                  <a:moveTo>
                    <a:pt x="0" y="0"/>
                  </a:moveTo>
                  <a:lnTo>
                    <a:pt x="1317073" y="0"/>
                  </a:lnTo>
                  <a:lnTo>
                    <a:pt x="1317073" y="1320395"/>
                  </a:lnTo>
                  <a:lnTo>
                    <a:pt x="0" y="1320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55887" y="51963"/>
              <a:ext cx="1232457" cy="1232457"/>
            </a:xfrm>
            <a:custGeom>
              <a:avLst/>
              <a:gdLst/>
              <a:ahLst/>
              <a:cxnLst/>
              <a:rect r="r" b="b" t="t" l="l"/>
              <a:pathLst>
                <a:path h="1232457" w="1232457">
                  <a:moveTo>
                    <a:pt x="0" y="0"/>
                  </a:moveTo>
                  <a:lnTo>
                    <a:pt x="1232457" y="0"/>
                  </a:lnTo>
                  <a:lnTo>
                    <a:pt x="1232457" y="1232458"/>
                  </a:lnTo>
                  <a:lnTo>
                    <a:pt x="0" y="1232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06851" y="4113104"/>
              <a:ext cx="1232457" cy="1320395"/>
            </a:xfrm>
            <a:custGeom>
              <a:avLst/>
              <a:gdLst/>
              <a:ahLst/>
              <a:cxnLst/>
              <a:rect r="r" b="b" t="t" l="l"/>
              <a:pathLst>
                <a:path h="1320395" w="1232457">
                  <a:moveTo>
                    <a:pt x="0" y="0"/>
                  </a:moveTo>
                  <a:lnTo>
                    <a:pt x="1232457" y="0"/>
                  </a:lnTo>
                  <a:lnTo>
                    <a:pt x="1232457" y="1320395"/>
                  </a:lnTo>
                  <a:lnTo>
                    <a:pt x="0" y="13203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442067" y="5030163"/>
              <a:ext cx="1232457" cy="1320395"/>
            </a:xfrm>
            <a:custGeom>
              <a:avLst/>
              <a:gdLst/>
              <a:ahLst/>
              <a:cxnLst/>
              <a:rect r="r" b="b" t="t" l="l"/>
              <a:pathLst>
                <a:path h="1320395" w="1232457">
                  <a:moveTo>
                    <a:pt x="0" y="0"/>
                  </a:moveTo>
                  <a:lnTo>
                    <a:pt x="1232457" y="0"/>
                  </a:lnTo>
                  <a:lnTo>
                    <a:pt x="1232457" y="1320395"/>
                  </a:lnTo>
                  <a:lnTo>
                    <a:pt x="0" y="1320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33381" y="0"/>
              <a:ext cx="20195778" cy="6752570"/>
            </a:xfrm>
            <a:custGeom>
              <a:avLst/>
              <a:gdLst/>
              <a:ahLst/>
              <a:cxnLst/>
              <a:rect r="r" b="b" t="t" l="l"/>
              <a:pathLst>
                <a:path h="6752570" w="20195778">
                  <a:moveTo>
                    <a:pt x="0" y="0"/>
                  </a:moveTo>
                  <a:lnTo>
                    <a:pt x="20195779" y="0"/>
                  </a:lnTo>
                  <a:lnTo>
                    <a:pt x="20195779" y="6752570"/>
                  </a:lnTo>
                  <a:lnTo>
                    <a:pt x="0" y="67525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641369" y="2691823"/>
              <a:ext cx="4165167" cy="723030"/>
            </a:xfrm>
            <a:prstGeom prst="rect">
              <a:avLst/>
            </a:prstGeom>
          </p:spPr>
          <p:txBody>
            <a:bodyPr anchor="t" rtlCol="false" tIns="0" lIns="0" bIns="0" rIns="0">
              <a:spAutoFit/>
            </a:bodyPr>
            <a:lstStyle/>
            <a:p>
              <a:pPr algn="ctr">
                <a:lnSpc>
                  <a:spcPts val="2120"/>
                </a:lnSpc>
              </a:pPr>
              <a:r>
                <a:rPr lang="en-US" sz="1777" spc="-23">
                  <a:solidFill>
                    <a:srgbClr val="302F2F"/>
                  </a:solidFill>
                  <a:latin typeface="Code Pro"/>
                  <a:ea typeface="Code Pro"/>
                  <a:cs typeface="Code Pro"/>
                  <a:sym typeface="Code Pro"/>
                </a:rPr>
                <a:t>The original data consists of </a:t>
              </a:r>
              <a:r>
                <a:rPr lang="en-US" b="true" sz="1777" spc="-23">
                  <a:solidFill>
                    <a:srgbClr val="FF9933"/>
                  </a:solidFill>
                  <a:latin typeface="Code Pro Bold"/>
                  <a:ea typeface="Code Pro Bold"/>
                  <a:cs typeface="Code Pro Bold"/>
                  <a:sym typeface="Code Pro Bold"/>
                </a:rPr>
                <a:t>466,285 rows of data.</a:t>
              </a:r>
            </a:p>
          </p:txBody>
        </p:sp>
        <p:sp>
          <p:nvSpPr>
            <p:cNvPr name="TextBox 11" id="11"/>
            <p:cNvSpPr txBox="true"/>
            <p:nvPr/>
          </p:nvSpPr>
          <p:spPr>
            <a:xfrm rot="0">
              <a:off x="0" y="6870045"/>
              <a:ext cx="6290612" cy="2145833"/>
            </a:xfrm>
            <a:prstGeom prst="rect">
              <a:avLst/>
            </a:prstGeom>
          </p:spPr>
          <p:txBody>
            <a:bodyPr anchor="t" rtlCol="false" tIns="0" lIns="0" bIns="0" rIns="0">
              <a:spAutoFit/>
            </a:bodyPr>
            <a:lstStyle/>
            <a:p>
              <a:pPr algn="ctr">
                <a:lnSpc>
                  <a:spcPts val="2125"/>
                </a:lnSpc>
              </a:pPr>
              <a:r>
                <a:rPr lang="en-US" b="true" sz="1782" spc="-23">
                  <a:solidFill>
                    <a:srgbClr val="FF9933"/>
                  </a:solidFill>
                  <a:latin typeface="Code Pro Bold"/>
                  <a:ea typeface="Code Pro Bold"/>
                  <a:cs typeface="Code Pro Bold"/>
                  <a:sym typeface="Code Pro Bold"/>
                </a:rPr>
                <a:t>Splitting the data</a:t>
              </a:r>
              <a:r>
                <a:rPr lang="en-US" sz="1782" spc="-23">
                  <a:solidFill>
                    <a:srgbClr val="020202"/>
                  </a:solidFill>
                  <a:latin typeface="Code Pro"/>
                  <a:ea typeface="Code Pro"/>
                  <a:cs typeface="Code Pro"/>
                  <a:sym typeface="Code Pro"/>
                </a:rPr>
                <a:t> into training set and test set, converting categorical variables using </a:t>
              </a:r>
              <a:r>
                <a:rPr lang="en-US" b="true" sz="1782" spc="-23">
                  <a:solidFill>
                    <a:srgbClr val="FF9933"/>
                  </a:solidFill>
                  <a:latin typeface="Code Pro Bold"/>
                  <a:ea typeface="Code Pro Bold"/>
                  <a:cs typeface="Code Pro Bold"/>
                  <a:sym typeface="Code Pro Bold"/>
                </a:rPr>
                <a:t>one-hot encoding</a:t>
              </a:r>
              <a:r>
                <a:rPr lang="en-US" sz="1782" spc="-23">
                  <a:solidFill>
                    <a:srgbClr val="020202"/>
                  </a:solidFill>
                  <a:latin typeface="Code Pro"/>
                  <a:ea typeface="Code Pro"/>
                  <a:cs typeface="Code Pro"/>
                  <a:sym typeface="Code Pro"/>
                </a:rPr>
                <a:t>, </a:t>
              </a:r>
              <a:r>
                <a:rPr lang="en-US" b="true" sz="1782" spc="-23">
                  <a:solidFill>
                    <a:srgbClr val="FF9933"/>
                  </a:solidFill>
                  <a:latin typeface="Code Pro Bold"/>
                  <a:ea typeface="Code Pro Bold"/>
                  <a:cs typeface="Code Pro Bold"/>
                  <a:sym typeface="Code Pro Bold"/>
                </a:rPr>
                <a:t>standardizing numeric features</a:t>
              </a:r>
              <a:r>
                <a:rPr lang="en-US" sz="1782" spc="-23">
                  <a:solidFill>
                    <a:srgbClr val="020202"/>
                  </a:solidFill>
                  <a:latin typeface="Code Pro"/>
                  <a:ea typeface="Code Pro"/>
                  <a:cs typeface="Code Pro"/>
                  <a:sym typeface="Code Pro"/>
                </a:rPr>
                <a:t>, and </a:t>
              </a:r>
              <a:r>
                <a:rPr lang="en-US" b="true" sz="1782" spc="-23">
                  <a:solidFill>
                    <a:srgbClr val="FF9933"/>
                  </a:solidFill>
                  <a:latin typeface="Code Pro Bold"/>
                  <a:ea typeface="Code Pro Bold"/>
                  <a:cs typeface="Code Pro Bold"/>
                  <a:sym typeface="Code Pro Bold"/>
                </a:rPr>
                <a:t>handling class</a:t>
              </a:r>
              <a:r>
                <a:rPr lang="en-US" sz="1782" spc="-23">
                  <a:solidFill>
                    <a:srgbClr val="020202"/>
                  </a:solidFill>
                  <a:latin typeface="Code Pro"/>
                  <a:ea typeface="Code Pro"/>
                  <a:cs typeface="Code Pro"/>
                  <a:sym typeface="Code Pro"/>
                </a:rPr>
                <a:t> synchronization with </a:t>
              </a:r>
              <a:r>
                <a:rPr lang="en-US" b="true" sz="1782" spc="-23">
                  <a:solidFill>
                    <a:srgbClr val="FF9933"/>
                  </a:solidFill>
                  <a:latin typeface="Code Pro Bold"/>
                  <a:ea typeface="Code Pro Bold"/>
                  <a:cs typeface="Code Pro Bold"/>
                  <a:sym typeface="Code Pro Bold"/>
                </a:rPr>
                <a:t>undersampling techniques</a:t>
              </a:r>
              <a:r>
                <a:rPr lang="en-US" sz="1782" spc="-23">
                  <a:solidFill>
                    <a:srgbClr val="020202"/>
                  </a:solidFill>
                  <a:latin typeface="Code Pro"/>
                  <a:ea typeface="Code Pro"/>
                  <a:cs typeface="Code Pro"/>
                  <a:sym typeface="Code Pro"/>
                </a:rPr>
                <a:t>.</a:t>
              </a:r>
            </a:p>
          </p:txBody>
        </p:sp>
        <p:sp>
          <p:nvSpPr>
            <p:cNvPr name="TextBox 12" id="12"/>
            <p:cNvSpPr txBox="true"/>
            <p:nvPr/>
          </p:nvSpPr>
          <p:spPr>
            <a:xfrm rot="0">
              <a:off x="7459012" y="6924842"/>
              <a:ext cx="5207919" cy="1434434"/>
            </a:xfrm>
            <a:prstGeom prst="rect">
              <a:avLst/>
            </a:prstGeom>
          </p:spPr>
          <p:txBody>
            <a:bodyPr anchor="t" rtlCol="false" tIns="0" lIns="0" bIns="0" rIns="0">
              <a:spAutoFit/>
            </a:bodyPr>
            <a:lstStyle/>
            <a:p>
              <a:pPr algn="ctr">
                <a:lnSpc>
                  <a:spcPts val="2125"/>
                </a:lnSpc>
              </a:pPr>
              <a:r>
                <a:rPr lang="en-US" b="true" sz="1782" spc="-23">
                  <a:solidFill>
                    <a:srgbClr val="FF9933"/>
                  </a:solidFill>
                  <a:latin typeface="Code Pro Bold"/>
                  <a:ea typeface="Code Pro Bold"/>
                  <a:cs typeface="Code Pro Bold"/>
                  <a:sym typeface="Code Pro Bold"/>
                </a:rPr>
                <a:t>Filling empty cells</a:t>
              </a:r>
              <a:r>
                <a:rPr lang="en-US" sz="1782" spc="-23">
                  <a:solidFill>
                    <a:srgbClr val="020202"/>
                  </a:solidFill>
                  <a:latin typeface="Code Pro"/>
                  <a:ea typeface="Code Pro"/>
                  <a:cs typeface="Code Pro"/>
                  <a:sym typeface="Code Pro"/>
                </a:rPr>
                <a:t> using </a:t>
              </a:r>
              <a:r>
                <a:rPr lang="en-US" b="true" sz="1782" spc="-23">
                  <a:solidFill>
                    <a:srgbClr val="FF9933"/>
                  </a:solidFill>
                  <a:latin typeface="Code Pro Bold"/>
                  <a:ea typeface="Code Pro Bold"/>
                  <a:cs typeface="Code Pro Bold"/>
                  <a:sym typeface="Code Pro Bold"/>
                </a:rPr>
                <a:t>0 or -1</a:t>
              </a:r>
              <a:r>
                <a:rPr lang="en-US" sz="1782" spc="-23">
                  <a:solidFill>
                    <a:srgbClr val="020202"/>
                  </a:solidFill>
                  <a:latin typeface="Code Pro"/>
                  <a:ea typeface="Code Pro"/>
                  <a:cs typeface="Code Pro"/>
                  <a:sym typeface="Code Pro"/>
                </a:rPr>
                <a:t> considering that these numbers are outside the existing distribution pattern.</a:t>
              </a:r>
            </a:p>
          </p:txBody>
        </p:sp>
        <p:sp>
          <p:nvSpPr>
            <p:cNvPr name="TextBox 13" id="13"/>
            <p:cNvSpPr txBox="true"/>
            <p:nvPr/>
          </p:nvSpPr>
          <p:spPr>
            <a:xfrm rot="0">
              <a:off x="7748439" y="2691823"/>
              <a:ext cx="4743485" cy="1078729"/>
            </a:xfrm>
            <a:prstGeom prst="rect">
              <a:avLst/>
            </a:prstGeom>
          </p:spPr>
          <p:txBody>
            <a:bodyPr anchor="t" rtlCol="false" tIns="0" lIns="0" bIns="0" rIns="0">
              <a:spAutoFit/>
            </a:bodyPr>
            <a:lstStyle/>
            <a:p>
              <a:pPr algn="ctr">
                <a:lnSpc>
                  <a:spcPts val="2120"/>
                </a:lnSpc>
              </a:pPr>
              <a:r>
                <a:rPr lang="en-US" sz="1777" spc="-23">
                  <a:solidFill>
                    <a:srgbClr val="000000"/>
                  </a:solidFill>
                  <a:latin typeface="Code Pro"/>
                  <a:ea typeface="Code Pro"/>
                  <a:cs typeface="Code Pro"/>
                  <a:sym typeface="Code Pro"/>
                </a:rPr>
                <a:t>Removes a number of columns that contain </a:t>
              </a:r>
              <a:r>
                <a:rPr lang="en-US" b="true" sz="1777" spc="-23">
                  <a:solidFill>
                    <a:srgbClr val="FF9933"/>
                  </a:solidFill>
                  <a:latin typeface="Code Pro Bold"/>
                  <a:ea typeface="Code Pro Bold"/>
                  <a:cs typeface="Code Pro Bold"/>
                  <a:sym typeface="Code Pro Bold"/>
                </a:rPr>
                <a:t>unique, empty,</a:t>
              </a:r>
              <a:r>
                <a:rPr lang="en-US" sz="1777" spc="-23">
                  <a:solidFill>
                    <a:srgbClr val="000000"/>
                  </a:solidFill>
                  <a:latin typeface="Code Pro"/>
                  <a:ea typeface="Code Pro"/>
                  <a:cs typeface="Code Pro"/>
                  <a:sym typeface="Code Pro"/>
                </a:rPr>
                <a:t> or </a:t>
              </a:r>
              <a:r>
                <a:rPr lang="en-US" b="true" sz="1777" spc="-23">
                  <a:solidFill>
                    <a:srgbClr val="FF9933"/>
                  </a:solidFill>
                  <a:latin typeface="Code Pro Bold"/>
                  <a:ea typeface="Code Pro Bold"/>
                  <a:cs typeface="Code Pro Bold"/>
                  <a:sym typeface="Code Pro Bold"/>
                </a:rPr>
                <a:t>constant values ​​entirely</a:t>
              </a:r>
              <a:r>
                <a:rPr lang="en-US" sz="1777" spc="-23">
                  <a:solidFill>
                    <a:srgbClr val="000000"/>
                  </a:solidFill>
                  <a:latin typeface="Code Pro"/>
                  <a:ea typeface="Code Pro"/>
                  <a:cs typeface="Code Pro"/>
                  <a:sym typeface="Code Pro"/>
                </a:rPr>
                <a:t>.</a:t>
              </a:r>
            </a:p>
          </p:txBody>
        </p:sp>
        <p:sp>
          <p:nvSpPr>
            <p:cNvPr name="TextBox 14" id="14"/>
            <p:cNvSpPr txBox="true"/>
            <p:nvPr/>
          </p:nvSpPr>
          <p:spPr>
            <a:xfrm rot="0">
              <a:off x="13835065" y="6870045"/>
              <a:ext cx="6605675" cy="1434434"/>
            </a:xfrm>
            <a:prstGeom prst="rect">
              <a:avLst/>
            </a:prstGeom>
          </p:spPr>
          <p:txBody>
            <a:bodyPr anchor="t" rtlCol="false" tIns="0" lIns="0" bIns="0" rIns="0">
              <a:spAutoFit/>
            </a:bodyPr>
            <a:lstStyle/>
            <a:p>
              <a:pPr algn="ctr">
                <a:lnSpc>
                  <a:spcPts val="2125"/>
                </a:lnSpc>
              </a:pPr>
              <a:r>
                <a:rPr lang="en-US" sz="1782" spc="-23">
                  <a:solidFill>
                    <a:srgbClr val="020202"/>
                  </a:solidFill>
                  <a:latin typeface="Code Pro"/>
                  <a:ea typeface="Code Pro"/>
                  <a:cs typeface="Code Pro"/>
                  <a:sym typeface="Code Pro"/>
                </a:rPr>
                <a:t>P</a:t>
              </a:r>
              <a:r>
                <a:rPr lang="en-US" sz="1782" spc="-23">
                  <a:solidFill>
                    <a:srgbClr val="020202"/>
                  </a:solidFill>
                  <a:latin typeface="Code Pro"/>
                  <a:ea typeface="Code Pro"/>
                  <a:cs typeface="Code Pro"/>
                  <a:sym typeface="Code Pro"/>
                </a:rPr>
                <a:t>erform </a:t>
              </a:r>
              <a:r>
                <a:rPr lang="en-US" b="true" sz="1782" spc="-23">
                  <a:solidFill>
                    <a:srgbClr val="FF9933"/>
                  </a:solidFill>
                  <a:latin typeface="Code Pro Bold"/>
                  <a:ea typeface="Code Pro Bold"/>
                  <a:cs typeface="Code Pro Bold"/>
                  <a:sym typeface="Code Pro Bold"/>
                </a:rPr>
                <a:t>data type conversion on multiple columns</a:t>
              </a:r>
              <a:r>
                <a:rPr lang="en-US" sz="1782" spc="-23">
                  <a:solidFill>
                    <a:srgbClr val="020202"/>
                  </a:solidFill>
                  <a:latin typeface="Code Pro"/>
                  <a:ea typeface="Code Pro"/>
                  <a:cs typeface="Code Pro"/>
                  <a:sym typeface="Code Pro"/>
                </a:rPr>
                <a:t> and </a:t>
              </a:r>
              <a:r>
                <a:rPr lang="en-US" b="true" sz="1782" spc="-23">
                  <a:solidFill>
                    <a:srgbClr val="FF9933"/>
                  </a:solidFill>
                  <a:latin typeface="Code Pro Bold"/>
                  <a:ea typeface="Code Pro Bold"/>
                  <a:cs typeface="Code Pro Bold"/>
                  <a:sym typeface="Code Pro Bold"/>
                </a:rPr>
                <a:t>filter outliers</a:t>
              </a:r>
              <a:r>
                <a:rPr lang="en-US" sz="1782" spc="-23">
                  <a:solidFill>
                    <a:srgbClr val="020202"/>
                  </a:solidFill>
                  <a:latin typeface="Code Pro"/>
                  <a:ea typeface="Code Pro"/>
                  <a:cs typeface="Code Pro"/>
                  <a:sym typeface="Code Pro"/>
                </a:rPr>
                <a:t> across multiple columns </a:t>
              </a:r>
              <a:r>
                <a:rPr lang="en-US" b="true" sz="1782" spc="-23">
                  <a:solidFill>
                    <a:srgbClr val="FF9933"/>
                  </a:solidFill>
                  <a:latin typeface="Code Pro Bold"/>
                  <a:ea typeface="Code Pro Bold"/>
                  <a:cs typeface="Code Pro Bold"/>
                  <a:sym typeface="Code Pro Bold"/>
                </a:rPr>
                <a:t>using manual methods</a:t>
              </a:r>
              <a:r>
                <a:rPr lang="en-US" sz="1782" spc="-23">
                  <a:solidFill>
                    <a:srgbClr val="020202"/>
                  </a:solidFill>
                  <a:latin typeface="Code Pro"/>
                  <a:ea typeface="Code Pro"/>
                  <a:cs typeface="Code Pro"/>
                  <a:sym typeface="Code Pro"/>
                </a:rPr>
                <a:t> based on specific considerations.</a:t>
              </a:r>
            </a:p>
          </p:txBody>
        </p:sp>
        <p:sp>
          <p:nvSpPr>
            <p:cNvPr name="TextBox 15" id="15"/>
            <p:cNvSpPr txBox="true"/>
            <p:nvPr/>
          </p:nvSpPr>
          <p:spPr>
            <a:xfrm rot="0">
              <a:off x="14601938" y="2683154"/>
              <a:ext cx="4980168" cy="723030"/>
            </a:xfrm>
            <a:prstGeom prst="rect">
              <a:avLst/>
            </a:prstGeom>
          </p:spPr>
          <p:txBody>
            <a:bodyPr anchor="t" rtlCol="false" tIns="0" lIns="0" bIns="0" rIns="0">
              <a:spAutoFit/>
            </a:bodyPr>
            <a:lstStyle/>
            <a:p>
              <a:pPr algn="ctr">
                <a:lnSpc>
                  <a:spcPts val="2120"/>
                </a:lnSpc>
              </a:pPr>
              <a:r>
                <a:rPr lang="en-US" sz="1777" spc="-23">
                  <a:solidFill>
                    <a:srgbClr val="020202"/>
                  </a:solidFill>
                  <a:latin typeface="Code Pro"/>
                  <a:ea typeface="Code Pro"/>
                  <a:cs typeface="Code Pro"/>
                  <a:sym typeface="Code Pro"/>
                </a:rPr>
                <a:t>The data set does </a:t>
              </a:r>
              <a:r>
                <a:rPr lang="en-US" b="true" sz="1777" spc="-23">
                  <a:solidFill>
                    <a:srgbClr val="FF9933"/>
                  </a:solidFill>
                  <a:latin typeface="Code Pro Bold"/>
                  <a:ea typeface="Code Pro Bold"/>
                  <a:cs typeface="Code Pro Bold"/>
                  <a:sym typeface="Code Pro Bold"/>
                </a:rPr>
                <a:t>not contain duplicate data</a:t>
              </a:r>
              <a:r>
                <a:rPr lang="en-US" sz="1777" spc="-23">
                  <a:solidFill>
                    <a:srgbClr val="020202"/>
                  </a:solidFill>
                  <a:latin typeface="Code Pro"/>
                  <a:ea typeface="Code Pro"/>
                  <a:cs typeface="Code Pro"/>
                  <a:sym typeface="Code Pro"/>
                </a:rPr>
                <a:t>.</a:t>
              </a:r>
            </a:p>
          </p:txBody>
        </p:sp>
        <p:sp>
          <p:nvSpPr>
            <p:cNvPr name="TextBox 16" id="16"/>
            <p:cNvSpPr txBox="true"/>
            <p:nvPr/>
          </p:nvSpPr>
          <p:spPr>
            <a:xfrm rot="0">
              <a:off x="1564257" y="1588824"/>
              <a:ext cx="2815717" cy="703345"/>
            </a:xfrm>
            <a:prstGeom prst="rect">
              <a:avLst/>
            </a:prstGeom>
          </p:spPr>
          <p:txBody>
            <a:bodyPr anchor="t" rtlCol="false" tIns="0" lIns="0" bIns="0" rIns="0">
              <a:spAutoFit/>
            </a:bodyPr>
            <a:lstStyle/>
            <a:p>
              <a:pPr algn="ctr">
                <a:lnSpc>
                  <a:spcPts val="4130"/>
                </a:lnSpc>
              </a:pPr>
              <a:r>
                <a:rPr lang="en-US" b="true" sz="2950" spc="-38">
                  <a:solidFill>
                    <a:srgbClr val="FFFFFF"/>
                  </a:solidFill>
                  <a:latin typeface="Codec Pro Bold"/>
                  <a:ea typeface="Codec Pro Bold"/>
                  <a:cs typeface="Codec Pro Bold"/>
                  <a:sym typeface="Codec Pro Bold"/>
                </a:rPr>
                <a:t>Raw Data</a:t>
              </a:r>
            </a:p>
          </p:txBody>
        </p:sp>
        <p:sp>
          <p:nvSpPr>
            <p:cNvPr name="TextBox 17" id="17"/>
            <p:cNvSpPr txBox="true"/>
            <p:nvPr/>
          </p:nvSpPr>
          <p:spPr>
            <a:xfrm rot="0">
              <a:off x="7459012" y="1588824"/>
              <a:ext cx="5207919" cy="703345"/>
            </a:xfrm>
            <a:prstGeom prst="rect">
              <a:avLst/>
            </a:prstGeom>
          </p:spPr>
          <p:txBody>
            <a:bodyPr anchor="t" rtlCol="false" tIns="0" lIns="0" bIns="0" rIns="0">
              <a:spAutoFit/>
            </a:bodyPr>
            <a:lstStyle/>
            <a:p>
              <a:pPr algn="ctr">
                <a:lnSpc>
                  <a:spcPts val="4130"/>
                </a:lnSpc>
              </a:pPr>
              <a:r>
                <a:rPr lang="en-US" b="true" sz="2950" spc="-38">
                  <a:solidFill>
                    <a:srgbClr val="FFFFFF"/>
                  </a:solidFill>
                  <a:latin typeface="Codec Pro Bold"/>
                  <a:ea typeface="Codec Pro Bold"/>
                  <a:cs typeface="Codec Pro Bold"/>
                  <a:sym typeface="Codec Pro Bold"/>
                </a:rPr>
                <a:t>Drop Missing Values</a:t>
              </a:r>
            </a:p>
          </p:txBody>
        </p:sp>
        <p:sp>
          <p:nvSpPr>
            <p:cNvPr name="TextBox 18" id="18"/>
            <p:cNvSpPr txBox="true"/>
            <p:nvPr/>
          </p:nvSpPr>
          <p:spPr>
            <a:xfrm rot="0">
              <a:off x="14177106" y="1467247"/>
              <a:ext cx="5921593" cy="1100940"/>
            </a:xfrm>
            <a:prstGeom prst="rect">
              <a:avLst/>
            </a:prstGeom>
          </p:spPr>
          <p:txBody>
            <a:bodyPr anchor="t" rtlCol="false" tIns="0" lIns="0" bIns="0" rIns="0">
              <a:spAutoFit/>
            </a:bodyPr>
            <a:lstStyle/>
            <a:p>
              <a:pPr algn="ctr">
                <a:lnSpc>
                  <a:spcPts val="3039"/>
                </a:lnSpc>
              </a:pPr>
              <a:r>
                <a:rPr lang="en-US" b="true" sz="2950" spc="-38">
                  <a:solidFill>
                    <a:srgbClr val="FCFEFE"/>
                  </a:solidFill>
                  <a:latin typeface="Codec Pro Bold"/>
                  <a:ea typeface="Codec Pro Bold"/>
                  <a:cs typeface="Codec Pro Bold"/>
                  <a:sym typeface="Codec Pro Bold"/>
                </a:rPr>
                <a:t>Duplicated Data </a:t>
              </a:r>
            </a:p>
            <a:p>
              <a:pPr algn="ctr">
                <a:lnSpc>
                  <a:spcPts val="3039"/>
                </a:lnSpc>
              </a:pPr>
              <a:r>
                <a:rPr lang="en-US" b="true" sz="2950" spc="-38">
                  <a:solidFill>
                    <a:srgbClr val="FCFEFE"/>
                  </a:solidFill>
                  <a:latin typeface="Codec Pro Bold"/>
                  <a:ea typeface="Codec Pro Bold"/>
                  <a:cs typeface="Codec Pro Bold"/>
                  <a:sym typeface="Codec Pro Bold"/>
                </a:rPr>
                <a:t>Check </a:t>
              </a:r>
            </a:p>
          </p:txBody>
        </p:sp>
        <p:sp>
          <p:nvSpPr>
            <p:cNvPr name="TextBox 19" id="19"/>
            <p:cNvSpPr txBox="true"/>
            <p:nvPr/>
          </p:nvSpPr>
          <p:spPr>
            <a:xfrm rot="0">
              <a:off x="1028041" y="5707057"/>
              <a:ext cx="3903638" cy="703186"/>
            </a:xfrm>
            <a:prstGeom prst="rect">
              <a:avLst/>
            </a:prstGeom>
          </p:spPr>
          <p:txBody>
            <a:bodyPr anchor="t" rtlCol="false" tIns="0" lIns="0" bIns="0" rIns="0">
              <a:spAutoFit/>
            </a:bodyPr>
            <a:lstStyle/>
            <a:p>
              <a:pPr algn="ctr">
                <a:lnSpc>
                  <a:spcPts val="4137"/>
                </a:lnSpc>
              </a:pPr>
              <a:r>
                <a:rPr lang="en-US" b="true" sz="2955" spc="-38">
                  <a:solidFill>
                    <a:srgbClr val="FFFFFF"/>
                  </a:solidFill>
                  <a:latin typeface="Codec Pro Bold"/>
                  <a:ea typeface="Codec Pro Bold"/>
                  <a:cs typeface="Codec Pro Bold"/>
                  <a:sym typeface="Codec Pro Bold"/>
                </a:rPr>
                <a:t>Pre-Processing</a:t>
              </a:r>
            </a:p>
          </p:txBody>
        </p:sp>
        <p:sp>
          <p:nvSpPr>
            <p:cNvPr name="TextBox 20" id="20"/>
            <p:cNvSpPr txBox="true"/>
            <p:nvPr/>
          </p:nvSpPr>
          <p:spPr>
            <a:xfrm rot="0">
              <a:off x="8008256" y="5550974"/>
              <a:ext cx="4229647" cy="1082322"/>
            </a:xfrm>
            <a:prstGeom prst="rect">
              <a:avLst/>
            </a:prstGeom>
          </p:spPr>
          <p:txBody>
            <a:bodyPr anchor="t" rtlCol="false" tIns="0" lIns="0" bIns="0" rIns="0">
              <a:spAutoFit/>
            </a:bodyPr>
            <a:lstStyle/>
            <a:p>
              <a:pPr algn="ctr">
                <a:lnSpc>
                  <a:spcPts val="2941"/>
                </a:lnSpc>
              </a:pPr>
              <a:r>
                <a:rPr lang="en-US" b="true" sz="2855" spc="-37">
                  <a:solidFill>
                    <a:srgbClr val="FFFFFF"/>
                  </a:solidFill>
                  <a:latin typeface="Codec Pro Bold"/>
                  <a:ea typeface="Codec Pro Bold"/>
                  <a:cs typeface="Codec Pro Bold"/>
                  <a:sym typeface="Codec Pro Bold"/>
                </a:rPr>
                <a:t>Handling </a:t>
              </a:r>
            </a:p>
            <a:p>
              <a:pPr algn="ctr">
                <a:lnSpc>
                  <a:spcPts val="2941"/>
                </a:lnSpc>
              </a:pPr>
              <a:r>
                <a:rPr lang="en-US" b="true" sz="2855" spc="-37">
                  <a:solidFill>
                    <a:srgbClr val="FFFFFF"/>
                  </a:solidFill>
                  <a:latin typeface="Codec Pro Bold"/>
                  <a:ea typeface="Codec Pro Bold"/>
                  <a:cs typeface="Codec Pro Bold"/>
                  <a:sym typeface="Codec Pro Bold"/>
                </a:rPr>
                <a:t>Missing Values</a:t>
              </a:r>
            </a:p>
          </p:txBody>
        </p:sp>
        <p:sp>
          <p:nvSpPr>
            <p:cNvPr name="TextBox 21" id="21"/>
            <p:cNvSpPr txBox="true"/>
            <p:nvPr/>
          </p:nvSpPr>
          <p:spPr>
            <a:xfrm rot="0">
              <a:off x="15108831" y="5560499"/>
              <a:ext cx="4058142" cy="1101076"/>
            </a:xfrm>
            <a:prstGeom prst="rect">
              <a:avLst/>
            </a:prstGeom>
          </p:spPr>
          <p:txBody>
            <a:bodyPr anchor="t" rtlCol="false" tIns="0" lIns="0" bIns="0" rIns="0">
              <a:spAutoFit/>
            </a:bodyPr>
            <a:lstStyle/>
            <a:p>
              <a:pPr algn="ctr">
                <a:lnSpc>
                  <a:spcPts val="3044"/>
                </a:lnSpc>
              </a:pPr>
              <a:r>
                <a:rPr lang="en-US" b="true" sz="2955" spc="-35">
                  <a:solidFill>
                    <a:srgbClr val="FFFFFF"/>
                  </a:solidFill>
                  <a:latin typeface="Codec Pro Bold"/>
                  <a:ea typeface="Codec Pro Bold"/>
                  <a:cs typeface="Codec Pro Bold"/>
                  <a:sym typeface="Codec Pro Bold"/>
                </a:rPr>
                <a:t>Feature Engineering</a:t>
              </a:r>
            </a:p>
          </p:txBody>
        </p:sp>
      </p:grpSp>
      <p:sp>
        <p:nvSpPr>
          <p:cNvPr name="Freeform 22" id="22"/>
          <p:cNvSpPr/>
          <p:nvPr/>
        </p:nvSpPr>
        <p:spPr>
          <a:xfrm flipH="false" flipV="false" rot="0">
            <a:off x="-1281162" y="-2209631"/>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14">
              <a:alphaModFix amt="90000"/>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14463059" y="8680862"/>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14">
              <a:alphaModFix amt="90000"/>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78001" y="1453292"/>
            <a:ext cx="3639818" cy="823595"/>
          </a:xfrm>
          <a:prstGeom prst="rect">
            <a:avLst/>
          </a:prstGeom>
        </p:spPr>
        <p:txBody>
          <a:bodyPr anchor="t" rtlCol="false" tIns="0" lIns="0" bIns="0" rIns="0">
            <a:spAutoFit/>
          </a:bodyPr>
          <a:lstStyle/>
          <a:p>
            <a:pPr algn="just">
              <a:lnSpc>
                <a:spcPts val="6489"/>
              </a:lnSpc>
            </a:pPr>
            <a:r>
              <a:rPr lang="en-US" b="true" sz="5499">
                <a:solidFill>
                  <a:srgbClr val="014C84"/>
                </a:solidFill>
                <a:latin typeface="Code Pro Bold"/>
                <a:ea typeface="Code Pro Bold"/>
                <a:cs typeface="Code Pro Bold"/>
                <a:sym typeface="Code Pro Bold"/>
              </a:rPr>
              <a:t>Workflow</a:t>
            </a:r>
          </a:p>
        </p:txBody>
      </p:sp>
      <p:sp>
        <p:nvSpPr>
          <p:cNvPr name="Freeform 3" id="3"/>
          <p:cNvSpPr/>
          <p:nvPr/>
        </p:nvSpPr>
        <p:spPr>
          <a:xfrm flipH="false" flipV="false" rot="0">
            <a:off x="1526903" y="3962812"/>
            <a:ext cx="15902552" cy="2847767"/>
          </a:xfrm>
          <a:custGeom>
            <a:avLst/>
            <a:gdLst/>
            <a:ahLst/>
            <a:cxnLst/>
            <a:rect r="r" b="b" t="t" l="l"/>
            <a:pathLst>
              <a:path h="2847767" w="15902552">
                <a:moveTo>
                  <a:pt x="0" y="0"/>
                </a:moveTo>
                <a:lnTo>
                  <a:pt x="15902552" y="0"/>
                </a:lnTo>
                <a:lnTo>
                  <a:pt x="15902552" y="2847767"/>
                </a:lnTo>
                <a:lnTo>
                  <a:pt x="0" y="2847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00179" y="6009728"/>
            <a:ext cx="4355999" cy="376555"/>
          </a:xfrm>
          <a:prstGeom prst="rect">
            <a:avLst/>
          </a:prstGeom>
        </p:spPr>
        <p:txBody>
          <a:bodyPr anchor="t" rtlCol="false" tIns="0" lIns="0" bIns="0" rIns="0">
            <a:spAutoFit/>
          </a:bodyPr>
          <a:lstStyle/>
          <a:p>
            <a:pPr algn="ctr">
              <a:lnSpc>
                <a:spcPts val="2869"/>
              </a:lnSpc>
            </a:pPr>
            <a:r>
              <a:rPr lang="en-US" b="true" sz="2049" spc="-26">
                <a:solidFill>
                  <a:srgbClr val="020202"/>
                </a:solidFill>
                <a:latin typeface="Codec Pro Bold"/>
                <a:ea typeface="Codec Pro Bold"/>
                <a:cs typeface="Codec Pro Bold"/>
                <a:sym typeface="Codec Pro Bold"/>
              </a:rPr>
              <a:t>Hyperparameter Tuning</a:t>
            </a:r>
          </a:p>
        </p:txBody>
      </p:sp>
      <p:sp>
        <p:nvSpPr>
          <p:cNvPr name="TextBox 5" id="5"/>
          <p:cNvSpPr txBox="true"/>
          <p:nvPr/>
        </p:nvSpPr>
        <p:spPr>
          <a:xfrm rot="0">
            <a:off x="1835177" y="5882916"/>
            <a:ext cx="4355999" cy="710173"/>
          </a:xfrm>
          <a:prstGeom prst="rect">
            <a:avLst/>
          </a:prstGeom>
        </p:spPr>
        <p:txBody>
          <a:bodyPr anchor="t" rtlCol="false" tIns="0" lIns="0" bIns="0" rIns="0">
            <a:spAutoFit/>
          </a:bodyPr>
          <a:lstStyle/>
          <a:p>
            <a:pPr algn="ctr">
              <a:lnSpc>
                <a:spcPts val="2856"/>
              </a:lnSpc>
              <a:spcBef>
                <a:spcPct val="0"/>
              </a:spcBef>
            </a:pPr>
            <a:r>
              <a:rPr lang="en-US" b="true" sz="2040">
                <a:solidFill>
                  <a:srgbClr val="000000"/>
                </a:solidFill>
                <a:latin typeface="Montserrat Bold"/>
                <a:ea typeface="Montserrat Bold"/>
                <a:cs typeface="Montserrat Bold"/>
                <a:sym typeface="Montserrat Bold"/>
              </a:rPr>
              <a:t>Modeling Without Hyperparameter Tuning</a:t>
            </a:r>
          </a:p>
        </p:txBody>
      </p:sp>
      <p:sp>
        <p:nvSpPr>
          <p:cNvPr name="TextBox 6" id="6"/>
          <p:cNvSpPr txBox="true"/>
          <p:nvPr/>
        </p:nvSpPr>
        <p:spPr>
          <a:xfrm rot="0">
            <a:off x="12903301" y="5854584"/>
            <a:ext cx="4355999" cy="738505"/>
          </a:xfrm>
          <a:prstGeom prst="rect">
            <a:avLst/>
          </a:prstGeom>
        </p:spPr>
        <p:txBody>
          <a:bodyPr anchor="t" rtlCol="false" tIns="0" lIns="0" bIns="0" rIns="0">
            <a:spAutoFit/>
          </a:bodyPr>
          <a:lstStyle/>
          <a:p>
            <a:pPr algn="ctr">
              <a:lnSpc>
                <a:spcPts val="2869"/>
              </a:lnSpc>
            </a:pPr>
            <a:r>
              <a:rPr lang="en-US" b="true" sz="2049" spc="-26">
                <a:solidFill>
                  <a:srgbClr val="020202"/>
                </a:solidFill>
                <a:latin typeface="Codec Pro Bold"/>
                <a:ea typeface="Codec Pro Bold"/>
                <a:cs typeface="Codec Pro Bold"/>
                <a:sym typeface="Codec Pro Bold"/>
              </a:rPr>
              <a:t>Comparison of Tuned Models and Model Evaluation</a:t>
            </a:r>
          </a:p>
        </p:txBody>
      </p:sp>
      <p:sp>
        <p:nvSpPr>
          <p:cNvPr name="TextBox 7" id="7"/>
          <p:cNvSpPr txBox="true"/>
          <p:nvPr/>
        </p:nvSpPr>
        <p:spPr>
          <a:xfrm rot="0">
            <a:off x="1578001" y="6772479"/>
            <a:ext cx="4870352" cy="1212795"/>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Implementing</a:t>
            </a:r>
            <a:r>
              <a:rPr lang="en-US" b="true" sz="1740">
                <a:solidFill>
                  <a:srgbClr val="000000"/>
                </a:solidFill>
                <a:latin typeface="Code Pro Bold"/>
                <a:ea typeface="Code Pro Bold"/>
                <a:cs typeface="Code Pro Bold"/>
                <a:sym typeface="Code Pro Bold"/>
              </a:rPr>
              <a:t> </a:t>
            </a:r>
            <a:r>
              <a:rPr lang="en-US" b="true" sz="1740">
                <a:solidFill>
                  <a:srgbClr val="014C84"/>
                </a:solidFill>
                <a:latin typeface="Code Pro Bold"/>
                <a:ea typeface="Code Pro Bold"/>
                <a:cs typeface="Code Pro Bold"/>
                <a:sym typeface="Code Pro Bold"/>
              </a:rPr>
              <a:t>6</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different </a:t>
            </a:r>
            <a:r>
              <a:rPr lang="en-US" b="true" sz="1740">
                <a:solidFill>
                  <a:srgbClr val="014C84"/>
                </a:solidFill>
                <a:latin typeface="Code Pro Bold"/>
                <a:ea typeface="Code Pro Bold"/>
                <a:cs typeface="Code Pro Bold"/>
                <a:sym typeface="Code Pro Bold"/>
              </a:rPr>
              <a:t>machine learning algorithms</a:t>
            </a:r>
            <a:r>
              <a:rPr lang="en-US" sz="1740">
                <a:solidFill>
                  <a:srgbClr val="014C84"/>
                </a:solidFill>
                <a:latin typeface="Code Pro"/>
                <a:ea typeface="Code Pro"/>
                <a:cs typeface="Code Pro"/>
                <a:sym typeface="Code Pro"/>
              </a:rPr>
              <a:t> </a:t>
            </a:r>
            <a:r>
              <a:rPr lang="en-US" sz="1740">
                <a:solidFill>
                  <a:srgbClr val="020202"/>
                </a:solidFill>
                <a:latin typeface="Code Pro"/>
                <a:ea typeface="Code Pro"/>
                <a:cs typeface="Code Pro"/>
                <a:sym typeface="Code Pro"/>
              </a:rPr>
              <a:t>(logistic regression, decision trees, random forests, Adaboost, XGBoost, and LGBM) </a:t>
            </a:r>
            <a:r>
              <a:rPr lang="en-US" sz="1740">
                <a:solidFill>
                  <a:srgbClr val="000000"/>
                </a:solidFill>
                <a:latin typeface="Code Pro"/>
                <a:ea typeface="Code Pro"/>
                <a:cs typeface="Code Pro"/>
                <a:sym typeface="Code Pro"/>
              </a:rPr>
              <a:t>to run predictive models.</a:t>
            </a:r>
          </a:p>
        </p:txBody>
      </p:sp>
      <p:sp>
        <p:nvSpPr>
          <p:cNvPr name="TextBox 8" id="8"/>
          <p:cNvSpPr txBox="true"/>
          <p:nvPr/>
        </p:nvSpPr>
        <p:spPr>
          <a:xfrm rot="0">
            <a:off x="7043003" y="6772479"/>
            <a:ext cx="4870352" cy="1212795"/>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Optimizing mo</a:t>
            </a:r>
            <a:r>
              <a:rPr lang="en-US" sz="1740">
                <a:solidFill>
                  <a:srgbClr val="000000"/>
                </a:solidFill>
                <a:latin typeface="Code Pro"/>
                <a:ea typeface="Code Pro"/>
                <a:cs typeface="Code Pro"/>
                <a:sym typeface="Code Pro"/>
              </a:rPr>
              <a:t>del performan</a:t>
            </a:r>
            <a:r>
              <a:rPr lang="en-US" sz="1740">
                <a:solidFill>
                  <a:srgbClr val="000000"/>
                </a:solidFill>
                <a:latin typeface="Code Pro"/>
                <a:ea typeface="Code Pro"/>
                <a:cs typeface="Code Pro"/>
                <a:sym typeface="Code Pro"/>
              </a:rPr>
              <a:t>c</a:t>
            </a:r>
            <a:r>
              <a:rPr lang="en-US" sz="1740">
                <a:solidFill>
                  <a:srgbClr val="000000"/>
                </a:solidFill>
                <a:latin typeface="Code Pro"/>
                <a:ea typeface="Code Pro"/>
                <a:cs typeface="Code Pro"/>
                <a:sym typeface="Code Pro"/>
              </a:rPr>
              <a:t>e </a:t>
            </a:r>
            <a:r>
              <a:rPr lang="en-US" sz="1740">
                <a:solidFill>
                  <a:srgbClr val="000000"/>
                </a:solidFill>
                <a:latin typeface="Code Pro"/>
                <a:ea typeface="Code Pro"/>
                <a:cs typeface="Code Pro"/>
                <a:sym typeface="Code Pro"/>
              </a:rPr>
              <a:t>th</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ou</a:t>
            </a:r>
            <a:r>
              <a:rPr lang="en-US" sz="1740">
                <a:solidFill>
                  <a:srgbClr val="000000"/>
                </a:solidFill>
                <a:latin typeface="Code Pro"/>
                <a:ea typeface="Code Pro"/>
                <a:cs typeface="Code Pro"/>
                <a:sym typeface="Code Pro"/>
              </a:rPr>
              <a:t>g</a:t>
            </a:r>
            <a:r>
              <a:rPr lang="en-US" sz="1740">
                <a:solidFill>
                  <a:srgbClr val="000000"/>
                </a:solidFill>
                <a:latin typeface="Code Pro"/>
                <a:ea typeface="Code Pro"/>
                <a:cs typeface="Code Pro"/>
                <a:sym typeface="Code Pro"/>
              </a:rPr>
              <a:t>h</a:t>
            </a:r>
            <a:r>
              <a:rPr lang="en-US" sz="1740">
                <a:solidFill>
                  <a:srgbClr val="000000"/>
                </a:solidFill>
                <a:latin typeface="Code Pro"/>
                <a:ea typeface="Code Pro"/>
                <a:cs typeface="Code Pro"/>
                <a:sym typeface="Code Pro"/>
              </a:rPr>
              <a:t> </a:t>
            </a:r>
            <a:r>
              <a:rPr lang="en-US" b="true" sz="1740">
                <a:solidFill>
                  <a:srgbClr val="014C84"/>
                </a:solidFill>
                <a:latin typeface="Code Pro Bold"/>
                <a:ea typeface="Code Pro Bold"/>
                <a:cs typeface="Code Pro Bold"/>
                <a:sym typeface="Code Pro Bold"/>
              </a:rPr>
              <a:t>cross-validation</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a</a:t>
            </a:r>
            <a:r>
              <a:rPr lang="en-US" sz="1740">
                <a:solidFill>
                  <a:srgbClr val="000000"/>
                </a:solidFill>
                <a:latin typeface="Code Pro"/>
                <a:ea typeface="Code Pro"/>
                <a:cs typeface="Code Pro"/>
                <a:sym typeface="Code Pro"/>
              </a:rPr>
              <a:t>n</a:t>
            </a:r>
            <a:r>
              <a:rPr lang="en-US" sz="1740">
                <a:solidFill>
                  <a:srgbClr val="000000"/>
                </a:solidFill>
                <a:latin typeface="Code Pro"/>
                <a:ea typeface="Code Pro"/>
                <a:cs typeface="Code Pro"/>
                <a:sym typeface="Code Pro"/>
              </a:rPr>
              <a:t>d</a:t>
            </a:r>
            <a:r>
              <a:rPr lang="en-US" sz="1740">
                <a:solidFill>
                  <a:srgbClr val="000000"/>
                </a:solidFill>
                <a:latin typeface="Code Pro"/>
                <a:ea typeface="Code Pro"/>
                <a:cs typeface="Code Pro"/>
                <a:sym typeface="Code Pro"/>
              </a:rPr>
              <a:t> </a:t>
            </a:r>
            <a:r>
              <a:rPr lang="en-US" b="true" sz="1740">
                <a:solidFill>
                  <a:srgbClr val="014C84"/>
                </a:solidFill>
                <a:latin typeface="Code Pro Bold"/>
                <a:ea typeface="Code Pro Bold"/>
                <a:cs typeface="Code Pro Bold"/>
                <a:sym typeface="Code Pro Bold"/>
              </a:rPr>
              <a:t>hyperparameter tuning</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pr</a:t>
            </a:r>
            <a:r>
              <a:rPr lang="en-US" sz="1740">
                <a:solidFill>
                  <a:srgbClr val="000000"/>
                </a:solidFill>
                <a:latin typeface="Code Pro"/>
                <a:ea typeface="Code Pro"/>
                <a:cs typeface="Code Pro"/>
                <a:sym typeface="Code Pro"/>
              </a:rPr>
              <a:t>o</a:t>
            </a:r>
            <a:r>
              <a:rPr lang="en-US" sz="1740">
                <a:solidFill>
                  <a:srgbClr val="000000"/>
                </a:solidFill>
                <a:latin typeface="Code Pro"/>
                <a:ea typeface="Code Pro"/>
                <a:cs typeface="Code Pro"/>
                <a:sym typeface="Code Pro"/>
              </a:rPr>
              <a:t>c</a:t>
            </a:r>
            <a:r>
              <a:rPr lang="en-US" sz="1740">
                <a:solidFill>
                  <a:srgbClr val="000000"/>
                </a:solidFill>
                <a:latin typeface="Code Pro"/>
                <a:ea typeface="Code Pro"/>
                <a:cs typeface="Code Pro"/>
                <a:sym typeface="Code Pro"/>
              </a:rPr>
              <a:t>ess</a:t>
            </a:r>
            <a:r>
              <a:rPr lang="en-US" sz="1740">
                <a:solidFill>
                  <a:srgbClr val="000000"/>
                </a:solidFill>
                <a:latin typeface="Code Pro"/>
                <a:ea typeface="Code Pro"/>
                <a:cs typeface="Code Pro"/>
                <a:sym typeface="Code Pro"/>
              </a:rPr>
              <a:t>e</a:t>
            </a:r>
            <a:r>
              <a:rPr lang="en-US" sz="1740">
                <a:solidFill>
                  <a:srgbClr val="000000"/>
                </a:solidFill>
                <a:latin typeface="Code Pro"/>
                <a:ea typeface="Code Pro"/>
                <a:cs typeface="Code Pro"/>
                <a:sym typeface="Code Pro"/>
              </a:rPr>
              <a:t>s on </a:t>
            </a:r>
            <a:r>
              <a:rPr lang="en-US" sz="1740">
                <a:solidFill>
                  <a:srgbClr val="000000"/>
                </a:solidFill>
                <a:latin typeface="Code Pro"/>
                <a:ea typeface="Code Pro"/>
                <a:cs typeface="Code Pro"/>
                <a:sym typeface="Code Pro"/>
              </a:rPr>
              <a:t>each</a:t>
            </a:r>
            <a:r>
              <a:rPr lang="en-US" sz="1740">
                <a:solidFill>
                  <a:srgbClr val="000000"/>
                </a:solidFill>
                <a:latin typeface="Code Pro"/>
                <a:ea typeface="Code Pro"/>
                <a:cs typeface="Code Pro"/>
                <a:sym typeface="Code Pro"/>
              </a:rPr>
              <a:t> applied machine learning algorithm.</a:t>
            </a:r>
          </a:p>
        </p:txBody>
      </p:sp>
      <p:sp>
        <p:nvSpPr>
          <p:cNvPr name="TextBox 9" id="9"/>
          <p:cNvSpPr txBox="true"/>
          <p:nvPr/>
        </p:nvSpPr>
        <p:spPr>
          <a:xfrm rot="0">
            <a:off x="12503905" y="6772479"/>
            <a:ext cx="4870352" cy="1517521"/>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Compi</a:t>
            </a:r>
            <a:r>
              <a:rPr lang="en-US" sz="1740">
                <a:solidFill>
                  <a:srgbClr val="000000"/>
                </a:solidFill>
                <a:latin typeface="Code Pro"/>
                <a:ea typeface="Code Pro"/>
                <a:cs typeface="Code Pro"/>
                <a:sym typeface="Code Pro"/>
              </a:rPr>
              <a:t>le a summary eval</a:t>
            </a:r>
            <a:r>
              <a:rPr lang="en-US" sz="1740">
                <a:solidFill>
                  <a:srgbClr val="000000"/>
                </a:solidFill>
                <a:latin typeface="Code Pro"/>
                <a:ea typeface="Code Pro"/>
                <a:cs typeface="Code Pro"/>
                <a:sym typeface="Code Pro"/>
              </a:rPr>
              <a:t>uat</a:t>
            </a:r>
            <a:r>
              <a:rPr lang="en-US" sz="1740">
                <a:solidFill>
                  <a:srgbClr val="000000"/>
                </a:solidFill>
                <a:latin typeface="Code Pro"/>
                <a:ea typeface="Code Pro"/>
                <a:cs typeface="Code Pro"/>
                <a:sym typeface="Code Pro"/>
              </a:rPr>
              <a:t>i</a:t>
            </a:r>
            <a:r>
              <a:rPr lang="en-US" sz="1740">
                <a:solidFill>
                  <a:srgbClr val="000000"/>
                </a:solidFill>
                <a:latin typeface="Code Pro"/>
                <a:ea typeface="Code Pro"/>
                <a:cs typeface="Code Pro"/>
                <a:sym typeface="Code Pro"/>
              </a:rPr>
              <a:t>on m</a:t>
            </a:r>
            <a:r>
              <a:rPr lang="en-US" sz="1740">
                <a:solidFill>
                  <a:srgbClr val="000000"/>
                </a:solidFill>
                <a:latin typeface="Code Pro"/>
                <a:ea typeface="Code Pro"/>
                <a:cs typeface="Code Pro"/>
                <a:sym typeface="Code Pro"/>
              </a:rPr>
              <a:t>at</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i</a:t>
            </a:r>
            <a:r>
              <a:rPr lang="en-US" sz="1740">
                <a:solidFill>
                  <a:srgbClr val="000000"/>
                </a:solidFill>
                <a:latin typeface="Code Pro"/>
                <a:ea typeface="Code Pro"/>
                <a:cs typeface="Code Pro"/>
                <a:sym typeface="Code Pro"/>
              </a:rPr>
              <a:t>x </a:t>
            </a:r>
            <a:r>
              <a:rPr lang="en-US" sz="1740">
                <a:solidFill>
                  <a:srgbClr val="000000"/>
                </a:solidFill>
                <a:latin typeface="Code Pro"/>
                <a:ea typeface="Code Pro"/>
                <a:cs typeface="Code Pro"/>
                <a:sym typeface="Code Pro"/>
              </a:rPr>
              <a:t>o</a:t>
            </a:r>
            <a:r>
              <a:rPr lang="en-US" sz="1740">
                <a:solidFill>
                  <a:srgbClr val="000000"/>
                </a:solidFill>
                <a:latin typeface="Code Pro"/>
                <a:ea typeface="Code Pro"/>
                <a:cs typeface="Code Pro"/>
                <a:sym typeface="Code Pro"/>
              </a:rPr>
              <a:t>f</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all</a:t>
            </a:r>
            <a:r>
              <a:rPr lang="en-US" sz="1740">
                <a:solidFill>
                  <a:srgbClr val="000000"/>
                </a:solidFill>
                <a:latin typeface="Code Pro"/>
                <a:ea typeface="Code Pro"/>
                <a:cs typeface="Code Pro"/>
                <a:sym typeface="Code Pro"/>
              </a:rPr>
              <a:t> a</a:t>
            </a:r>
            <a:r>
              <a:rPr lang="en-US" sz="1740">
                <a:solidFill>
                  <a:srgbClr val="000000"/>
                </a:solidFill>
                <a:latin typeface="Code Pro"/>
                <a:ea typeface="Code Pro"/>
                <a:cs typeface="Code Pro"/>
                <a:sym typeface="Code Pro"/>
              </a:rPr>
              <a:t>lgo</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ith</a:t>
            </a:r>
            <a:r>
              <a:rPr lang="en-US" sz="1740">
                <a:solidFill>
                  <a:srgbClr val="000000"/>
                </a:solidFill>
                <a:latin typeface="Code Pro"/>
                <a:ea typeface="Code Pro"/>
                <a:cs typeface="Code Pro"/>
                <a:sym typeface="Code Pro"/>
              </a:rPr>
              <a:t>m</a:t>
            </a:r>
            <a:r>
              <a:rPr lang="en-US" sz="1740">
                <a:solidFill>
                  <a:srgbClr val="000000"/>
                </a:solidFill>
                <a:latin typeface="Code Pro"/>
                <a:ea typeface="Code Pro"/>
                <a:cs typeface="Code Pro"/>
                <a:sym typeface="Code Pro"/>
              </a:rPr>
              <a:t>s, </a:t>
            </a:r>
            <a:r>
              <a:rPr lang="en-US" b="true" sz="1740">
                <a:solidFill>
                  <a:srgbClr val="014C84"/>
                </a:solidFill>
                <a:latin typeface="Code Pro Bold"/>
                <a:ea typeface="Code Pro Bold"/>
                <a:cs typeface="Code Pro Bold"/>
                <a:sym typeface="Code Pro Bold"/>
              </a:rPr>
              <a:t>determine the model </a:t>
            </a:r>
            <a:r>
              <a:rPr lang="en-US" sz="1740">
                <a:solidFill>
                  <a:srgbClr val="000000"/>
                </a:solidFill>
                <a:latin typeface="Code Pro"/>
                <a:ea typeface="Code Pro"/>
                <a:cs typeface="Code Pro"/>
                <a:sym typeface="Code Pro"/>
              </a:rPr>
              <a:t>with the b</a:t>
            </a:r>
            <a:r>
              <a:rPr lang="en-US" sz="1740">
                <a:solidFill>
                  <a:srgbClr val="000000"/>
                </a:solidFill>
                <a:latin typeface="Code Pro"/>
                <a:ea typeface="Code Pro"/>
                <a:cs typeface="Code Pro"/>
                <a:sym typeface="Code Pro"/>
              </a:rPr>
              <a:t>e</a:t>
            </a:r>
            <a:r>
              <a:rPr lang="en-US" sz="1740">
                <a:solidFill>
                  <a:srgbClr val="000000"/>
                </a:solidFill>
                <a:latin typeface="Code Pro"/>
                <a:ea typeface="Code Pro"/>
                <a:cs typeface="Code Pro"/>
                <a:sym typeface="Code Pro"/>
              </a:rPr>
              <a:t>st p</a:t>
            </a:r>
            <a:r>
              <a:rPr lang="en-US" sz="1740">
                <a:solidFill>
                  <a:srgbClr val="000000"/>
                </a:solidFill>
                <a:latin typeface="Code Pro"/>
                <a:ea typeface="Code Pro"/>
                <a:cs typeface="Code Pro"/>
                <a:sym typeface="Code Pro"/>
              </a:rPr>
              <a:t>erformance,</a:t>
            </a:r>
            <a:r>
              <a:rPr lang="en-US" sz="1740">
                <a:solidFill>
                  <a:srgbClr val="000000"/>
                </a:solidFill>
                <a:latin typeface="Code Pro"/>
                <a:ea typeface="Code Pro"/>
                <a:cs typeface="Code Pro"/>
                <a:sym typeface="Code Pro"/>
              </a:rPr>
              <a:t> and perform further evaluation using the </a:t>
            </a:r>
            <a:r>
              <a:rPr lang="en-US" b="true" sz="1740">
                <a:solidFill>
                  <a:srgbClr val="014C84"/>
                </a:solidFill>
                <a:latin typeface="Code Pro Bold"/>
                <a:ea typeface="Code Pro Bold"/>
                <a:cs typeface="Code Pro Bold"/>
                <a:sym typeface="Code Pro Bold"/>
              </a:rPr>
              <a:t>Kolmogorov-Smirnov method</a:t>
            </a:r>
            <a:r>
              <a:rPr lang="en-US" sz="1740">
                <a:solidFill>
                  <a:srgbClr val="000000"/>
                </a:solidFill>
                <a:latin typeface="Code Pro"/>
                <a:ea typeface="Code Pro"/>
                <a:cs typeface="Code Pro"/>
                <a:sym typeface="Code Pro"/>
              </a:rPr>
              <a:t>.</a:t>
            </a:r>
          </a:p>
        </p:txBody>
      </p:sp>
      <p:sp>
        <p:nvSpPr>
          <p:cNvPr name="Freeform 10" id="1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632088"/>
            <a:ext cx="14096627" cy="3055621"/>
          </a:xfrm>
          <a:prstGeom prst="rect">
            <a:avLst/>
          </a:prstGeom>
        </p:spPr>
        <p:txBody>
          <a:bodyPr anchor="t" rtlCol="false" tIns="0" lIns="0" bIns="0" rIns="0">
            <a:spAutoFit/>
          </a:bodyPr>
          <a:lstStyle/>
          <a:p>
            <a:pPr algn="ctr">
              <a:lnSpc>
                <a:spcPts val="4889"/>
              </a:lnSpc>
            </a:pP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he initi</a:t>
            </a:r>
            <a:r>
              <a:rPr lang="en-US" sz="2999">
                <a:solidFill>
                  <a:srgbClr val="000000"/>
                </a:solidFill>
                <a:latin typeface="Code Pro"/>
                <a:ea typeface="Code Pro"/>
                <a:cs typeface="Code Pro"/>
                <a:sym typeface="Code Pro"/>
              </a:rPr>
              <a:t>al </a:t>
            </a:r>
            <a:r>
              <a:rPr lang="en-US" sz="2999">
                <a:solidFill>
                  <a:srgbClr val="000000"/>
                </a:solidFill>
                <a:latin typeface="Code Pro"/>
                <a:ea typeface="Code Pro"/>
                <a:cs typeface="Code Pro"/>
                <a:sym typeface="Code Pro"/>
              </a:rPr>
              <a:t>cod</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was r</a:t>
            </a:r>
            <a:r>
              <a:rPr lang="en-US" sz="2999">
                <a:solidFill>
                  <a:srgbClr val="000000"/>
                </a:solidFill>
                <a:latin typeface="Code Pro"/>
                <a:ea typeface="Code Pro"/>
                <a:cs typeface="Code Pro"/>
                <a:sym typeface="Code Pro"/>
              </a:rPr>
              <a:t>un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it</a:t>
            </a:r>
            <a:r>
              <a:rPr lang="en-US" sz="2999">
                <a:solidFill>
                  <a:srgbClr val="000000"/>
                </a:solidFill>
                <a:latin typeface="Code Pro"/>
                <a:ea typeface="Code Pro"/>
                <a:cs typeface="Code Pro"/>
                <a:sym typeface="Code Pro"/>
              </a:rPr>
              <a:t>h</a:t>
            </a:r>
            <a:r>
              <a:rPr lang="en-US" sz="2999">
                <a:solidFill>
                  <a:srgbClr val="000000"/>
                </a:solidFill>
                <a:latin typeface="Code Pro"/>
                <a:ea typeface="Code Pro"/>
                <a:cs typeface="Code Pro"/>
                <a:sym typeface="Code Pro"/>
              </a:rPr>
              <a:t>ou</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h</a:t>
            </a:r>
            <a:r>
              <a:rPr lang="en-US" sz="2999">
                <a:solidFill>
                  <a:srgbClr val="000000"/>
                </a:solidFill>
                <a:latin typeface="Code Pro"/>
                <a:ea typeface="Code Pro"/>
                <a:cs typeface="Code Pro"/>
                <a:sym typeface="Code Pro"/>
              </a:rPr>
              <a:t>yper</a:t>
            </a:r>
            <a:r>
              <a:rPr lang="en-US" sz="2999">
                <a:solidFill>
                  <a:srgbClr val="000000"/>
                </a:solidFill>
                <a:latin typeface="Code Pro"/>
                <a:ea typeface="Code Pro"/>
                <a:cs typeface="Code Pro"/>
                <a:sym typeface="Code Pro"/>
              </a:rPr>
              <a:t>pa</a:t>
            </a:r>
            <a:r>
              <a:rPr lang="en-US" sz="2999">
                <a:solidFill>
                  <a:srgbClr val="000000"/>
                </a:solidFill>
                <a:latin typeface="Code Pro"/>
                <a:ea typeface="Code Pro"/>
                <a:cs typeface="Code Pro"/>
                <a:sym typeface="Code Pro"/>
              </a:rPr>
              <a:t>ra</a:t>
            </a:r>
            <a:r>
              <a:rPr lang="en-US" sz="2999">
                <a:solidFill>
                  <a:srgbClr val="000000"/>
                </a:solidFill>
                <a:latin typeface="Code Pro"/>
                <a:ea typeface="Code Pro"/>
                <a:cs typeface="Code Pro"/>
                <a:sym typeface="Code Pro"/>
              </a:rPr>
              <a:t>m</a:t>
            </a:r>
            <a:r>
              <a:rPr lang="en-US" sz="2999">
                <a:solidFill>
                  <a:srgbClr val="000000"/>
                </a:solidFill>
                <a:latin typeface="Code Pro"/>
                <a:ea typeface="Code Pro"/>
                <a:cs typeface="Code Pro"/>
                <a:sym typeface="Code Pro"/>
              </a:rPr>
              <a:t>eters</a:t>
            </a:r>
            <a:r>
              <a:rPr lang="en-US" sz="2999">
                <a:solidFill>
                  <a:srgbClr val="000000"/>
                </a:solidFill>
                <a:latin typeface="Code Pro"/>
                <a:ea typeface="Code Pro"/>
                <a:cs typeface="Code Pro"/>
                <a:sym typeface="Code Pro"/>
              </a:rPr>
              <a:t>,</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follow</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b</a:t>
            </a:r>
            <a:r>
              <a:rPr lang="en-US" sz="2999">
                <a:solidFill>
                  <a:srgbClr val="000000"/>
                </a:solidFill>
                <a:latin typeface="Code Pro"/>
                <a:ea typeface="Code Pro"/>
                <a:cs typeface="Code Pro"/>
                <a:sym typeface="Code Pro"/>
              </a:rPr>
              <a:t>y cross-validation to obta</a:t>
            </a:r>
            <a:r>
              <a:rPr lang="en-US" sz="2999">
                <a:solidFill>
                  <a:srgbClr val="000000"/>
                </a:solidFill>
                <a:latin typeface="Code Pro"/>
                <a:ea typeface="Code Pro"/>
                <a:cs typeface="Code Pro"/>
                <a:sym typeface="Code Pro"/>
              </a:rPr>
              <a:t>in </a:t>
            </a:r>
            <a:r>
              <a:rPr lang="en-US" sz="2999" b="true">
                <a:solidFill>
                  <a:srgbClr val="FF9933"/>
                </a:solidFill>
                <a:latin typeface="Code Pro Bold"/>
                <a:ea typeface="Code Pro Bold"/>
                <a:cs typeface="Code Pro Bold"/>
                <a:sym typeface="Code Pro Bold"/>
              </a:rPr>
              <a:t>baseline performance</a:t>
            </a:r>
            <a:r>
              <a:rPr lang="en-US" sz="2999">
                <a:solidFill>
                  <a:srgbClr val="FF9933"/>
                </a:solidFill>
                <a:latin typeface="Code Pro"/>
                <a:ea typeface="Code Pro"/>
                <a:cs typeface="Code Pro"/>
                <a:sym typeface="Code Pro"/>
              </a:rPr>
              <a:t>.</a:t>
            </a:r>
          </a:p>
          <a:p>
            <a:pPr algn="ctr">
              <a:lnSpc>
                <a:spcPts val="4889"/>
              </a:lnSpc>
            </a:pPr>
          </a:p>
          <a:p>
            <a:pPr algn="ctr">
              <a:lnSpc>
                <a:spcPts val="4889"/>
              </a:lnSpc>
            </a:pPr>
            <a:r>
              <a:rPr lang="en-US" sz="2999">
                <a:solidFill>
                  <a:srgbClr val="000000"/>
                </a:solidFill>
                <a:latin typeface="Code Pro"/>
                <a:ea typeface="Code Pro"/>
                <a:cs typeface="Code Pro"/>
                <a:sym typeface="Code Pro"/>
              </a:rPr>
              <a:t>N</a:t>
            </a:r>
            <a:r>
              <a:rPr lang="en-US" sz="2999">
                <a:solidFill>
                  <a:srgbClr val="000000"/>
                </a:solidFill>
                <a:latin typeface="Code Pro"/>
                <a:ea typeface="Code Pro"/>
                <a:cs typeface="Code Pro"/>
                <a:sym typeface="Code Pro"/>
              </a:rPr>
              <a:t>ext, h</a:t>
            </a:r>
            <a:r>
              <a:rPr lang="en-US" sz="2999">
                <a:solidFill>
                  <a:srgbClr val="000000"/>
                </a:solidFill>
                <a:latin typeface="Code Pro"/>
                <a:ea typeface="Code Pro"/>
                <a:cs typeface="Code Pro"/>
                <a:sym typeface="Code Pro"/>
              </a:rPr>
              <a:t>y</a:t>
            </a:r>
            <a:r>
              <a:rPr lang="en-US" sz="2999">
                <a:solidFill>
                  <a:srgbClr val="000000"/>
                </a:solidFill>
                <a:latin typeface="Code Pro"/>
                <a:ea typeface="Code Pro"/>
                <a:cs typeface="Code Pro"/>
                <a:sym typeface="Code Pro"/>
              </a:rPr>
              <a:t>p</a:t>
            </a:r>
            <a:r>
              <a:rPr lang="en-US" sz="2999">
                <a:solidFill>
                  <a:srgbClr val="000000"/>
                </a:solidFill>
                <a:latin typeface="Code Pro"/>
                <a:ea typeface="Code Pro"/>
                <a:cs typeface="Code Pro"/>
                <a:sym typeface="Code Pro"/>
              </a:rPr>
              <a:t>erp</a:t>
            </a:r>
            <a:r>
              <a:rPr lang="en-US" sz="2999">
                <a:solidFill>
                  <a:srgbClr val="000000"/>
                </a:solidFill>
                <a:latin typeface="Code Pro"/>
                <a:ea typeface="Code Pro"/>
                <a:cs typeface="Code Pro"/>
                <a:sym typeface="Code Pro"/>
              </a:rPr>
              <a:t>ar</a:t>
            </a:r>
            <a:r>
              <a:rPr lang="en-US" sz="2999">
                <a:solidFill>
                  <a:srgbClr val="000000"/>
                </a:solidFill>
                <a:latin typeface="Code Pro"/>
                <a:ea typeface="Code Pro"/>
                <a:cs typeface="Code Pro"/>
                <a:sym typeface="Code Pro"/>
              </a:rPr>
              <a:t>ame</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er</a:t>
            </a:r>
            <a:r>
              <a:rPr lang="en-US" sz="2999">
                <a:solidFill>
                  <a:srgbClr val="000000"/>
                </a:solidFill>
                <a:latin typeface="Code Pro"/>
                <a:ea typeface="Code Pro"/>
                <a:cs typeface="Code Pro"/>
                <a:sym typeface="Code Pro"/>
              </a:rPr>
              <a:t> tu</a:t>
            </a:r>
            <a:r>
              <a:rPr lang="en-US" sz="2999">
                <a:solidFill>
                  <a:srgbClr val="000000"/>
                </a:solidFill>
                <a:latin typeface="Code Pro"/>
                <a:ea typeface="Code Pro"/>
                <a:cs typeface="Code Pro"/>
                <a:sym typeface="Code Pro"/>
              </a:rPr>
              <a:t>ning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s </a:t>
            </a:r>
            <a:r>
              <a:rPr lang="en-US" sz="2999">
                <a:solidFill>
                  <a:srgbClr val="000000"/>
                </a:solidFill>
                <a:latin typeface="Code Pro"/>
                <a:ea typeface="Code Pro"/>
                <a:cs typeface="Code Pro"/>
                <a:sym typeface="Code Pro"/>
              </a:rPr>
              <a:t>p</a:t>
            </a:r>
            <a:r>
              <a:rPr lang="en-US" sz="2999">
                <a:solidFill>
                  <a:srgbClr val="000000"/>
                </a:solidFill>
                <a:latin typeface="Code Pro"/>
                <a:ea typeface="Code Pro"/>
                <a:cs typeface="Code Pro"/>
                <a:sym typeface="Code Pro"/>
              </a:rPr>
              <a:t>er</a:t>
            </a:r>
            <a:r>
              <a:rPr lang="en-US" sz="2999">
                <a:solidFill>
                  <a:srgbClr val="000000"/>
                </a:solidFill>
                <a:latin typeface="Code Pro"/>
                <a:ea typeface="Code Pro"/>
                <a:cs typeface="Code Pro"/>
                <a:sym typeface="Code Pro"/>
              </a:rPr>
              <a:t>f</a:t>
            </a:r>
            <a:r>
              <a:rPr lang="en-US" sz="2999">
                <a:solidFill>
                  <a:srgbClr val="000000"/>
                </a:solidFill>
                <a:latin typeface="Code Pro"/>
                <a:ea typeface="Code Pro"/>
                <a:cs typeface="Code Pro"/>
                <a:sym typeface="Code Pro"/>
              </a:rPr>
              <a:t>orm</a:t>
            </a:r>
            <a:r>
              <a:rPr lang="en-US" sz="2999">
                <a:solidFill>
                  <a:srgbClr val="000000"/>
                </a:solidFill>
                <a:latin typeface="Code Pro"/>
                <a:ea typeface="Code Pro"/>
                <a:cs typeface="Code Pro"/>
                <a:sym typeface="Code Pro"/>
              </a:rPr>
              <a:t>ed on </a:t>
            </a:r>
            <a:r>
              <a:rPr lang="en-US" sz="2999">
                <a:solidFill>
                  <a:srgbClr val="000000"/>
                </a:solidFill>
                <a:latin typeface="Code Pro"/>
                <a:ea typeface="Code Pro"/>
                <a:cs typeface="Code Pro"/>
                <a:sym typeface="Code Pro"/>
              </a:rPr>
              <a:t>the</a:t>
            </a:r>
            <a:r>
              <a:rPr lang="en-US" sz="2999">
                <a:solidFill>
                  <a:srgbClr val="000000"/>
                </a:solidFill>
                <a:latin typeface="Code Pro"/>
                <a:ea typeface="Code Pro"/>
                <a:cs typeface="Code Pro"/>
                <a:sym typeface="Code Pro"/>
              </a:rPr>
              <a:t> m</a:t>
            </a:r>
            <a:r>
              <a:rPr lang="en-US" sz="2999">
                <a:solidFill>
                  <a:srgbClr val="000000"/>
                </a:solidFill>
                <a:latin typeface="Code Pro"/>
                <a:ea typeface="Code Pro"/>
                <a:cs typeface="Code Pro"/>
                <a:sym typeface="Code Pro"/>
              </a:rPr>
              <a:t>od</a:t>
            </a:r>
            <a:r>
              <a:rPr lang="en-US" sz="2999">
                <a:solidFill>
                  <a:srgbClr val="000000"/>
                </a:solidFill>
                <a:latin typeface="Code Pro"/>
                <a:ea typeface="Code Pro"/>
                <a:cs typeface="Code Pro"/>
                <a:sym typeface="Code Pro"/>
              </a:rPr>
              <a:t>el</a:t>
            </a:r>
            <a:r>
              <a:rPr lang="en-US" sz="2999">
                <a:solidFill>
                  <a:srgbClr val="000000"/>
                </a:solidFill>
                <a:latin typeface="Code Pro"/>
                <a:ea typeface="Code Pro"/>
                <a:cs typeface="Code Pro"/>
                <a:sym typeface="Code Pro"/>
              </a:rPr>
              <a:t>s </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a:t>
            </a:r>
            <a:r>
              <a:rPr lang="en-US" sz="2999">
                <a:solidFill>
                  <a:srgbClr val="000000"/>
                </a:solidFill>
                <a:latin typeface="Code Pro"/>
                <a:ea typeface="Code Pro"/>
                <a:cs typeface="Code Pro"/>
                <a:sym typeface="Code Pro"/>
              </a:rPr>
              <a:t> </a:t>
            </a:r>
            <a:r>
              <a:rPr lang="en-US" sz="2999" b="true">
                <a:solidFill>
                  <a:srgbClr val="014C84"/>
                </a:solidFill>
                <a:latin typeface="Code Pro Bold"/>
                <a:ea typeface="Code Pro Bold"/>
                <a:cs typeface="Code Pro Bold"/>
                <a:sym typeface="Code Pro Bold"/>
              </a:rPr>
              <a:t>comparative analysis</a:t>
            </a:r>
            <a:r>
              <a:rPr lang="en-US" sz="2999">
                <a:solidFill>
                  <a:srgbClr val="014C84"/>
                </a:solidFill>
                <a:latin typeface="Code Pro"/>
                <a:ea typeface="Code Pro"/>
                <a:cs typeface="Code Pro"/>
                <a:sym typeface="Code Pro"/>
              </a:rPr>
              <a:t> </a:t>
            </a:r>
            <a:r>
              <a:rPr lang="en-US" sz="2999">
                <a:solidFill>
                  <a:srgbClr val="000000"/>
                </a:solidFill>
                <a:latin typeface="Code Pro"/>
                <a:ea typeface="Code Pro"/>
                <a:cs typeface="Code Pro"/>
                <a:sym typeface="Code Pro"/>
              </a:rPr>
              <a:t>of the </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esult</a:t>
            </a:r>
            <a:r>
              <a:rPr lang="en-US" sz="2999">
                <a:solidFill>
                  <a:srgbClr val="000000"/>
                </a:solidFill>
                <a:latin typeface="Code Pro"/>
                <a:ea typeface="Code Pro"/>
                <a:cs typeface="Code Pro"/>
                <a:sym typeface="Code Pro"/>
              </a:rPr>
              <a:t>s</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s</a:t>
            </a:r>
            <a:r>
              <a:rPr lang="en-US" sz="2999">
                <a:solidFill>
                  <a:srgbClr val="000000"/>
                </a:solidFill>
                <a:latin typeface="Code Pro"/>
                <a:ea typeface="Code Pro"/>
                <a:cs typeface="Code Pro"/>
                <a:sym typeface="Code Pro"/>
              </a:rPr>
              <a:t> perfo</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me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215086" y="6182528"/>
            <a:ext cx="7857827"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ode Pro"/>
                <a:ea typeface="Code Pro"/>
                <a:cs typeface="Code Pro"/>
                <a:sym typeface="Code Pro"/>
              </a:rPr>
              <a:t>Please check the code on the following link:</a:t>
            </a:r>
          </a:p>
        </p:txBody>
      </p:sp>
      <p:sp>
        <p:nvSpPr>
          <p:cNvPr name="TextBox 6" id="6"/>
          <p:cNvSpPr txBox="true"/>
          <p:nvPr/>
        </p:nvSpPr>
        <p:spPr>
          <a:xfrm rot="0">
            <a:off x="8921529" y="7168683"/>
            <a:ext cx="835602" cy="490882"/>
          </a:xfrm>
          <a:prstGeom prst="rect">
            <a:avLst/>
          </a:prstGeom>
        </p:spPr>
        <p:txBody>
          <a:bodyPr anchor="t" rtlCol="false" tIns="0" lIns="0" bIns="0" rIns="0">
            <a:spAutoFit/>
          </a:bodyPr>
          <a:lstStyle/>
          <a:p>
            <a:pPr algn="ctr">
              <a:lnSpc>
                <a:spcPts val="3919"/>
              </a:lnSpc>
              <a:spcBef>
                <a:spcPct val="0"/>
              </a:spcBef>
            </a:pPr>
            <a:r>
              <a:rPr lang="en-US" sz="2799" u="sng">
                <a:solidFill>
                  <a:srgbClr val="000000"/>
                </a:solidFill>
                <a:latin typeface="Code Pro"/>
                <a:ea typeface="Code Pro"/>
                <a:cs typeface="Code Pro"/>
                <a:sym typeface="Code Pro"/>
                <a:hlinkClick r:id="rId4" tooltip="https://github.com/novanrw1611/credit-risk-analysis"/>
              </a:rPr>
              <a:t>LINK</a:t>
            </a:r>
          </a:p>
        </p:txBody>
      </p:sp>
      <p:sp>
        <p:nvSpPr>
          <p:cNvPr name="Freeform 7" id="7"/>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6507" y="21379"/>
            <a:ext cx="2830733" cy="2138547"/>
            <a:chOff x="0" y="0"/>
            <a:chExt cx="537940" cy="406400"/>
          </a:xfrm>
        </p:grpSpPr>
        <p:sp>
          <p:nvSpPr>
            <p:cNvPr name="Freeform 3" id="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4" id="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2520127" y="21379"/>
            <a:ext cx="2830733" cy="2138547"/>
            <a:chOff x="0" y="0"/>
            <a:chExt cx="537940" cy="406400"/>
          </a:xfrm>
        </p:grpSpPr>
        <p:sp>
          <p:nvSpPr>
            <p:cNvPr name="Freeform 6" id="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7" id="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4860308" y="21379"/>
            <a:ext cx="2830733" cy="2138547"/>
            <a:chOff x="0" y="0"/>
            <a:chExt cx="537940" cy="406400"/>
          </a:xfrm>
        </p:grpSpPr>
        <p:sp>
          <p:nvSpPr>
            <p:cNvPr name="Freeform 9" id="9"/>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10" id="10"/>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7066889" y="21379"/>
            <a:ext cx="2830733" cy="2138547"/>
            <a:chOff x="0" y="0"/>
            <a:chExt cx="537940" cy="406400"/>
          </a:xfrm>
        </p:grpSpPr>
        <p:sp>
          <p:nvSpPr>
            <p:cNvPr name="Freeform 12" id="12"/>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3" id="13"/>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272554" y="6627901"/>
            <a:ext cx="1715873" cy="2648982"/>
            <a:chOff x="0" y="0"/>
            <a:chExt cx="2287831" cy="3531976"/>
          </a:xfrm>
        </p:grpSpPr>
        <p:grpSp>
          <p:nvGrpSpPr>
            <p:cNvPr name="Group 15" id="15"/>
            <p:cNvGrpSpPr/>
            <p:nvPr/>
          </p:nvGrpSpPr>
          <p:grpSpPr>
            <a:xfrm rot="0">
              <a:off x="0" y="0"/>
              <a:ext cx="2089321" cy="1315138"/>
              <a:chOff x="0" y="0"/>
              <a:chExt cx="567212" cy="357036"/>
            </a:xfrm>
          </p:grpSpPr>
          <p:sp>
            <p:nvSpPr>
              <p:cNvPr name="Freeform 16" id="16"/>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17" id="17"/>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18" id="18"/>
            <p:cNvGrpSpPr/>
            <p:nvPr/>
          </p:nvGrpSpPr>
          <p:grpSpPr>
            <a:xfrm rot="0">
              <a:off x="993624" y="201816"/>
              <a:ext cx="1294207" cy="911506"/>
              <a:chOff x="0" y="0"/>
              <a:chExt cx="351353" cy="247457"/>
            </a:xfrm>
          </p:grpSpPr>
          <p:sp>
            <p:nvSpPr>
              <p:cNvPr name="Freeform 19" id="19"/>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0" id="20"/>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21" id="21"/>
            <p:cNvGrpSpPr/>
            <p:nvPr/>
          </p:nvGrpSpPr>
          <p:grpSpPr>
            <a:xfrm rot="0">
              <a:off x="0" y="2216838"/>
              <a:ext cx="2089321" cy="1315138"/>
              <a:chOff x="0" y="0"/>
              <a:chExt cx="567212" cy="357036"/>
            </a:xfrm>
          </p:grpSpPr>
          <p:sp>
            <p:nvSpPr>
              <p:cNvPr name="Freeform 22" id="22"/>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23" id="23"/>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4" id="24"/>
            <p:cNvGrpSpPr/>
            <p:nvPr/>
          </p:nvGrpSpPr>
          <p:grpSpPr>
            <a:xfrm rot="0">
              <a:off x="993624" y="2418654"/>
              <a:ext cx="1294207" cy="911506"/>
              <a:chOff x="0" y="0"/>
              <a:chExt cx="351353" cy="247457"/>
            </a:xfrm>
          </p:grpSpPr>
          <p:sp>
            <p:nvSpPr>
              <p:cNvPr name="Freeform 25" id="25"/>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6" id="26"/>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27" id="27"/>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1</a:t>
              </a:r>
            </a:p>
          </p:txBody>
        </p:sp>
        <p:sp>
          <p:nvSpPr>
            <p:cNvPr name="TextBox 30" id="30"/>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2</a:t>
              </a:r>
            </a:p>
          </p:txBody>
        </p:sp>
      </p:grpSp>
      <p:grpSp>
        <p:nvGrpSpPr>
          <p:cNvPr name="Group 31" id="31"/>
          <p:cNvGrpSpPr/>
          <p:nvPr/>
        </p:nvGrpSpPr>
        <p:grpSpPr>
          <a:xfrm rot="0">
            <a:off x="9786000" y="6627901"/>
            <a:ext cx="1715873" cy="2648982"/>
            <a:chOff x="0" y="0"/>
            <a:chExt cx="2287831" cy="3531976"/>
          </a:xfrm>
        </p:grpSpPr>
        <p:grpSp>
          <p:nvGrpSpPr>
            <p:cNvPr name="Group 32" id="32"/>
            <p:cNvGrpSpPr/>
            <p:nvPr/>
          </p:nvGrpSpPr>
          <p:grpSpPr>
            <a:xfrm rot="0">
              <a:off x="0" y="0"/>
              <a:ext cx="2089321" cy="1315138"/>
              <a:chOff x="0" y="0"/>
              <a:chExt cx="567212" cy="357036"/>
            </a:xfrm>
          </p:grpSpPr>
          <p:sp>
            <p:nvSpPr>
              <p:cNvPr name="Freeform 33" id="33"/>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34" id="34"/>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35" id="35"/>
            <p:cNvGrpSpPr/>
            <p:nvPr/>
          </p:nvGrpSpPr>
          <p:grpSpPr>
            <a:xfrm rot="0">
              <a:off x="993624" y="201816"/>
              <a:ext cx="1294207" cy="911506"/>
              <a:chOff x="0" y="0"/>
              <a:chExt cx="351353" cy="247457"/>
            </a:xfrm>
          </p:grpSpPr>
          <p:sp>
            <p:nvSpPr>
              <p:cNvPr name="Freeform 36" id="36"/>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37" id="37"/>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38" id="38"/>
            <p:cNvGrpSpPr/>
            <p:nvPr/>
          </p:nvGrpSpPr>
          <p:grpSpPr>
            <a:xfrm rot="0">
              <a:off x="0" y="2216838"/>
              <a:ext cx="2089321" cy="1315138"/>
              <a:chOff x="0" y="0"/>
              <a:chExt cx="567212" cy="357036"/>
            </a:xfrm>
          </p:grpSpPr>
          <p:sp>
            <p:nvSpPr>
              <p:cNvPr name="Freeform 39" id="39"/>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40" id="40"/>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1" id="41"/>
            <p:cNvGrpSpPr/>
            <p:nvPr/>
          </p:nvGrpSpPr>
          <p:grpSpPr>
            <a:xfrm rot="0">
              <a:off x="993624" y="2418654"/>
              <a:ext cx="1294207" cy="911506"/>
              <a:chOff x="0" y="0"/>
              <a:chExt cx="351353" cy="247457"/>
            </a:xfrm>
          </p:grpSpPr>
          <p:sp>
            <p:nvSpPr>
              <p:cNvPr name="Freeform 42" id="42"/>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3" id="43"/>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44" id="44"/>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3</a:t>
              </a:r>
            </a:p>
          </p:txBody>
        </p:sp>
        <p:sp>
          <p:nvSpPr>
            <p:cNvPr name="TextBox 47" id="47"/>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4</a:t>
              </a:r>
            </a:p>
          </p:txBody>
        </p:sp>
      </p:grpSp>
      <p:sp>
        <p:nvSpPr>
          <p:cNvPr name="Freeform 48" id="48"/>
          <p:cNvSpPr/>
          <p:nvPr/>
        </p:nvSpPr>
        <p:spPr>
          <a:xfrm flipH="false" flipV="false" rot="0">
            <a:off x="3298040" y="2526462"/>
            <a:ext cx="11957010" cy="3263239"/>
          </a:xfrm>
          <a:custGeom>
            <a:avLst/>
            <a:gdLst/>
            <a:ahLst/>
            <a:cxnLst/>
            <a:rect r="r" b="b" t="t" l="l"/>
            <a:pathLst>
              <a:path h="3263239" w="11957010">
                <a:moveTo>
                  <a:pt x="0" y="0"/>
                </a:moveTo>
                <a:lnTo>
                  <a:pt x="11957010" y="0"/>
                </a:lnTo>
                <a:lnTo>
                  <a:pt x="11957010" y="3263239"/>
                </a:lnTo>
                <a:lnTo>
                  <a:pt x="0" y="3263239"/>
                </a:lnTo>
                <a:lnTo>
                  <a:pt x="0" y="0"/>
                </a:lnTo>
                <a:close/>
              </a:path>
            </a:pathLst>
          </a:custGeom>
          <a:blipFill>
            <a:blip r:embed="rId6"/>
            <a:stretch>
              <a:fillRect l="0" t="-2901" r="0" b="-2901"/>
            </a:stretch>
          </a:blipFill>
        </p:spPr>
      </p:sp>
      <p:sp>
        <p:nvSpPr>
          <p:cNvPr name="TextBox 49" id="49"/>
          <p:cNvSpPr txBox="true"/>
          <p:nvPr/>
        </p:nvSpPr>
        <p:spPr>
          <a:xfrm rot="0">
            <a:off x="403481" y="292242"/>
            <a:ext cx="9057807" cy="1867684"/>
          </a:xfrm>
          <a:prstGeom prst="rect">
            <a:avLst/>
          </a:prstGeom>
        </p:spPr>
        <p:txBody>
          <a:bodyPr anchor="t" rtlCol="false" tIns="0" lIns="0" bIns="0" rIns="0">
            <a:spAutoFit/>
          </a:bodyPr>
          <a:lstStyle/>
          <a:p>
            <a:pPr algn="l">
              <a:lnSpc>
                <a:spcPts val="7345"/>
              </a:lnSpc>
            </a:pPr>
            <a:r>
              <a:rPr lang="en-US" sz="6500" b="true">
                <a:solidFill>
                  <a:srgbClr val="014C84"/>
                </a:solidFill>
                <a:latin typeface="Code Pro Bold"/>
                <a:ea typeface="Code Pro Bold"/>
                <a:cs typeface="Code Pro Bold"/>
                <a:sym typeface="Code Pro Bold"/>
              </a:rPr>
              <a:t>Model </a:t>
            </a:r>
            <a:r>
              <a:rPr lang="en-US" sz="6500" b="true">
                <a:solidFill>
                  <a:srgbClr val="FF9933"/>
                </a:solidFill>
                <a:latin typeface="Code Pro Bold"/>
                <a:ea typeface="Code Pro Bold"/>
                <a:cs typeface="Code Pro Bold"/>
                <a:sym typeface="Code Pro Bold"/>
              </a:rPr>
              <a:t>Performance Comparison</a:t>
            </a:r>
          </a:p>
        </p:txBody>
      </p:sp>
      <p:sp>
        <p:nvSpPr>
          <p:cNvPr name="TextBox 50" id="50"/>
          <p:cNvSpPr txBox="true"/>
          <p:nvPr/>
        </p:nvSpPr>
        <p:spPr>
          <a:xfrm rot="0">
            <a:off x="2131303" y="6607358"/>
            <a:ext cx="7012697"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 training process was carried out, the model p</a:t>
            </a:r>
            <a:r>
              <a:rPr lang="en-US" sz="1780">
                <a:solidFill>
                  <a:srgbClr val="000000"/>
                </a:solidFill>
                <a:latin typeface="Code Pro"/>
                <a:ea typeface="Code Pro"/>
                <a:cs typeface="Code Pro"/>
                <a:sym typeface="Code Pro"/>
              </a:rPr>
              <a:t>erf</a:t>
            </a:r>
            <a:r>
              <a:rPr lang="en-US" sz="1780">
                <a:solidFill>
                  <a:srgbClr val="000000"/>
                </a:solidFill>
                <a:latin typeface="Code Pro"/>
                <a:ea typeface="Code Pro"/>
                <a:cs typeface="Code Pro"/>
                <a:sym typeface="Code Pro"/>
              </a:rPr>
              <a:t>ormance o</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data validation showed very good results with </a:t>
            </a:r>
            <a:r>
              <a:rPr lang="en-US" sz="1780" b="true">
                <a:solidFill>
                  <a:srgbClr val="FF9933"/>
                </a:solidFill>
                <a:latin typeface="Code Pro Bold"/>
                <a:ea typeface="Code Pro Bold"/>
                <a:cs typeface="Code Pro Bold"/>
                <a:sym typeface="Code Pro Bold"/>
              </a:rPr>
              <a:t>AUC metrics of 85.23%,</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precision of 78.12%, recall of 92.34%, and F1-score of 87.65%.</a:t>
            </a:r>
          </a:p>
        </p:txBody>
      </p:sp>
      <p:sp>
        <p:nvSpPr>
          <p:cNvPr name="TextBox 51" id="51"/>
          <p:cNvSpPr txBox="true"/>
          <p:nvPr/>
        </p:nvSpPr>
        <p:spPr>
          <a:xfrm rot="0">
            <a:off x="2131303" y="8322442"/>
            <a:ext cx="7012697"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high recall value indicates that the model is v</a:t>
            </a:r>
            <a:r>
              <a:rPr lang="en-US" sz="1780">
                <a:solidFill>
                  <a:srgbClr val="000000"/>
                </a:solidFill>
                <a:latin typeface="Code Pro"/>
                <a:ea typeface="Code Pro"/>
                <a:cs typeface="Code Pro"/>
                <a:sym typeface="Code Pro"/>
              </a:rPr>
              <a:t>ery effe</a:t>
            </a:r>
            <a:r>
              <a:rPr lang="en-US" sz="1780">
                <a:solidFill>
                  <a:srgbClr val="000000"/>
                </a:solidFill>
                <a:latin typeface="Code Pro"/>
                <a:ea typeface="Code Pro"/>
                <a:cs typeface="Code Pro"/>
                <a:sym typeface="Code Pro"/>
              </a:rPr>
              <a:t>ctive i</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recognizing default cases, which is important in the context of credit risk management.</a:t>
            </a:r>
          </a:p>
        </p:txBody>
      </p:sp>
      <p:sp>
        <p:nvSpPr>
          <p:cNvPr name="TextBox 52" id="52"/>
          <p:cNvSpPr txBox="true"/>
          <p:nvPr/>
        </p:nvSpPr>
        <p:spPr>
          <a:xfrm rot="0">
            <a:off x="11669662" y="6589801"/>
            <a:ext cx="6322098"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fairly high precision also indicates that most of the default p</a:t>
            </a:r>
            <a:r>
              <a:rPr lang="en-US" sz="1780">
                <a:solidFill>
                  <a:srgbClr val="000000"/>
                </a:solidFill>
                <a:latin typeface="Code Pro"/>
                <a:ea typeface="Code Pro"/>
                <a:cs typeface="Code Pro"/>
                <a:sym typeface="Code Pro"/>
              </a:rPr>
              <a:t>r</a:t>
            </a:r>
            <a:r>
              <a:rPr lang="en-US" sz="1780">
                <a:solidFill>
                  <a:srgbClr val="000000"/>
                </a:solidFill>
                <a:latin typeface="Code Pro"/>
                <a:ea typeface="Code Pro"/>
                <a:cs typeface="Code Pro"/>
                <a:sym typeface="Code Pro"/>
              </a:rPr>
              <a:t>edictions given by the model are correct, so the potential for false positives can be suppressed.</a:t>
            </a:r>
          </a:p>
        </p:txBody>
      </p:sp>
      <p:sp>
        <p:nvSpPr>
          <p:cNvPr name="TextBox 53" id="53"/>
          <p:cNvSpPr txBox="true"/>
          <p:nvPr/>
        </p:nvSpPr>
        <p:spPr>
          <a:xfrm rot="0">
            <a:off x="11699259" y="8165279"/>
            <a:ext cx="6322098"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These results strengthen the decision to select </a:t>
            </a:r>
            <a:r>
              <a:rPr lang="en-US" sz="1780" b="true">
                <a:solidFill>
                  <a:srgbClr val="014C84"/>
                </a:solidFill>
                <a:latin typeface="Code Pro Bold"/>
                <a:ea typeface="Code Pro Bold"/>
                <a:cs typeface="Code Pro Bold"/>
                <a:sym typeface="Code Pro Bold"/>
              </a:rPr>
              <a:t>XGBoost as the final model</a:t>
            </a:r>
            <a:r>
              <a:rPr lang="en-US" sz="1780">
                <a:solidFill>
                  <a:srgbClr val="000000"/>
                </a:solidFill>
                <a:latin typeface="Code Pro"/>
                <a:ea typeface="Code Pro"/>
                <a:cs typeface="Code Pro"/>
                <a:sym typeface="Code Pro"/>
              </a:rPr>
              <a:t>, and support further analysis such as feature importance and SHAP to determine the variables that have the most influence on credit risk prediction.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7850" y="4633900"/>
            <a:ext cx="833196" cy="1019200"/>
          </a:xfrm>
          <a:custGeom>
            <a:avLst/>
            <a:gdLst/>
            <a:ahLst/>
            <a:cxnLst/>
            <a:rect r="r" b="b" t="t" l="l"/>
            <a:pathLst>
              <a:path h="1019200" w="833196">
                <a:moveTo>
                  <a:pt x="0" y="0"/>
                </a:moveTo>
                <a:lnTo>
                  <a:pt x="833196" y="0"/>
                </a:lnTo>
                <a:lnTo>
                  <a:pt x="833196" y="1019200"/>
                </a:lnTo>
                <a:lnTo>
                  <a:pt x="0" y="101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9339" y="763461"/>
            <a:ext cx="3231194" cy="936652"/>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About </a:t>
            </a:r>
            <a:r>
              <a:rPr lang="en-US" b="true" sz="5499">
                <a:solidFill>
                  <a:srgbClr val="FF9933"/>
                </a:solidFill>
                <a:latin typeface="Code Pro Bold"/>
                <a:ea typeface="Code Pro Bold"/>
                <a:cs typeface="Code Pro Bold"/>
                <a:sym typeface="Code Pro Bold"/>
              </a:rPr>
              <a:t>Me</a:t>
            </a:r>
          </a:p>
        </p:txBody>
      </p:sp>
      <p:sp>
        <p:nvSpPr>
          <p:cNvPr name="TextBox 4" id="4"/>
          <p:cNvSpPr txBox="true"/>
          <p:nvPr/>
        </p:nvSpPr>
        <p:spPr>
          <a:xfrm rot="0">
            <a:off x="5075142"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EDA</a:t>
            </a:r>
          </a:p>
        </p:txBody>
      </p:sp>
      <p:sp>
        <p:nvSpPr>
          <p:cNvPr name="TextBox 5" id="5"/>
          <p:cNvSpPr txBox="true"/>
          <p:nvPr/>
        </p:nvSpPr>
        <p:spPr>
          <a:xfrm rot="0">
            <a:off x="9459907"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ML Modeling</a:t>
            </a:r>
          </a:p>
        </p:txBody>
      </p:sp>
      <p:sp>
        <p:nvSpPr>
          <p:cNvPr name="TextBox 6" id="6"/>
          <p:cNvSpPr txBox="true"/>
          <p:nvPr/>
        </p:nvSpPr>
        <p:spPr>
          <a:xfrm rot="0">
            <a:off x="759339"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Business Problem </a:t>
            </a:r>
          </a:p>
        </p:txBody>
      </p:sp>
      <p:sp>
        <p:nvSpPr>
          <p:cNvPr name="TextBox 7" id="7"/>
          <p:cNvSpPr txBox="true"/>
          <p:nvPr/>
        </p:nvSpPr>
        <p:spPr>
          <a:xfrm rot="0">
            <a:off x="13786571"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Recommendation</a:t>
            </a:r>
          </a:p>
        </p:txBody>
      </p:sp>
      <p:sp>
        <p:nvSpPr>
          <p:cNvPr name="Freeform 8" id="8"/>
          <p:cNvSpPr/>
          <p:nvPr/>
        </p:nvSpPr>
        <p:spPr>
          <a:xfrm flipH="false" flipV="false" rot="0">
            <a:off x="11321714" y="2199996"/>
            <a:ext cx="6299536" cy="7058304"/>
          </a:xfrm>
          <a:custGeom>
            <a:avLst/>
            <a:gdLst/>
            <a:ahLst/>
            <a:cxnLst/>
            <a:rect r="r" b="b" t="t" l="l"/>
            <a:pathLst>
              <a:path h="7058304" w="6299536">
                <a:moveTo>
                  <a:pt x="0" y="0"/>
                </a:moveTo>
                <a:lnTo>
                  <a:pt x="6299536" y="0"/>
                </a:lnTo>
                <a:lnTo>
                  <a:pt x="6299536" y="7058304"/>
                </a:lnTo>
                <a:lnTo>
                  <a:pt x="0" y="705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44262" y="7276511"/>
            <a:ext cx="9095817" cy="1701314"/>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Codec Pro Light"/>
                <a:ea typeface="Codec Pro Light"/>
                <a:cs typeface="Codec Pro Light"/>
                <a:sym typeface="Codec Pro Light"/>
              </a:rPr>
              <a:t>An </a:t>
            </a:r>
            <a:r>
              <a:rPr lang="en-US" sz="2400">
                <a:solidFill>
                  <a:srgbClr val="000000"/>
                </a:solidFill>
                <a:latin typeface="Codec Pro Light"/>
                <a:ea typeface="Codec Pro Light"/>
                <a:cs typeface="Codec Pro Light"/>
                <a:sym typeface="Codec Pro Light"/>
              </a:rPr>
              <a:t>Data Analyst enthusiast who is passionate about turning data into meaningful insights. With a background in accounting, I have skills in SQL, statistics, Excel, and data visualization (Tableau/Power BI)</a:t>
            </a:r>
          </a:p>
        </p:txBody>
      </p:sp>
      <p:sp>
        <p:nvSpPr>
          <p:cNvPr name="TextBox 10" id="10"/>
          <p:cNvSpPr txBox="true"/>
          <p:nvPr/>
        </p:nvSpPr>
        <p:spPr>
          <a:xfrm rot="0">
            <a:off x="702385" y="2947888"/>
            <a:ext cx="10428700" cy="1822572"/>
          </a:xfrm>
          <a:prstGeom prst="rect">
            <a:avLst/>
          </a:prstGeom>
        </p:spPr>
        <p:txBody>
          <a:bodyPr anchor="t" rtlCol="false" tIns="0" lIns="0" bIns="0" rIns="0">
            <a:spAutoFit/>
          </a:bodyPr>
          <a:lstStyle/>
          <a:p>
            <a:pPr algn="l" marL="0" indent="0" lvl="0">
              <a:lnSpc>
                <a:spcPts val="12827"/>
              </a:lnSpc>
              <a:spcBef>
                <a:spcPct val="0"/>
              </a:spcBef>
            </a:pPr>
            <a:r>
              <a:rPr lang="en-US" b="true" sz="15836">
                <a:solidFill>
                  <a:srgbClr val="000000"/>
                </a:solidFill>
                <a:latin typeface="Garet Bold"/>
                <a:ea typeface="Garet Bold"/>
                <a:cs typeface="Garet Bold"/>
                <a:sym typeface="Garet Bold"/>
              </a:rPr>
              <a:t>Hello, Im</a:t>
            </a:r>
          </a:p>
        </p:txBody>
      </p:sp>
      <p:grpSp>
        <p:nvGrpSpPr>
          <p:cNvPr name="Group 11" id="11"/>
          <p:cNvGrpSpPr/>
          <p:nvPr/>
        </p:nvGrpSpPr>
        <p:grpSpPr>
          <a:xfrm rot="0">
            <a:off x="11460588" y="2357338"/>
            <a:ext cx="5033587" cy="5656972"/>
            <a:chOff x="0" y="0"/>
            <a:chExt cx="1574180" cy="1769134"/>
          </a:xfrm>
        </p:grpSpPr>
        <p:sp>
          <p:nvSpPr>
            <p:cNvPr name="Freeform 12" id="12"/>
            <p:cNvSpPr/>
            <p:nvPr/>
          </p:nvSpPr>
          <p:spPr>
            <a:xfrm flipH="false" flipV="false" rot="0">
              <a:off x="0" y="0"/>
              <a:ext cx="1574180" cy="1769134"/>
            </a:xfrm>
            <a:custGeom>
              <a:avLst/>
              <a:gdLst/>
              <a:ahLst/>
              <a:cxnLst/>
              <a:rect r="r" b="b" t="t" l="l"/>
              <a:pathLst>
                <a:path h="1769134" w="1574180">
                  <a:moveTo>
                    <a:pt x="35375" y="0"/>
                  </a:moveTo>
                  <a:lnTo>
                    <a:pt x="1538805" y="0"/>
                  </a:lnTo>
                  <a:cubicBezTo>
                    <a:pt x="1558342" y="0"/>
                    <a:pt x="1574180" y="15838"/>
                    <a:pt x="1574180" y="35375"/>
                  </a:cubicBezTo>
                  <a:lnTo>
                    <a:pt x="1574180" y="1733759"/>
                  </a:lnTo>
                  <a:cubicBezTo>
                    <a:pt x="1574180" y="1743141"/>
                    <a:pt x="1570453" y="1752139"/>
                    <a:pt x="1563819" y="1758773"/>
                  </a:cubicBezTo>
                  <a:cubicBezTo>
                    <a:pt x="1557185" y="1765407"/>
                    <a:pt x="1548187" y="1769134"/>
                    <a:pt x="1538805" y="1769134"/>
                  </a:cubicBezTo>
                  <a:lnTo>
                    <a:pt x="35375" y="1769134"/>
                  </a:lnTo>
                  <a:cubicBezTo>
                    <a:pt x="25993" y="1769134"/>
                    <a:pt x="16995" y="1765407"/>
                    <a:pt x="10361" y="1758773"/>
                  </a:cubicBezTo>
                  <a:cubicBezTo>
                    <a:pt x="3727" y="1752139"/>
                    <a:pt x="0" y="1743141"/>
                    <a:pt x="0" y="1733759"/>
                  </a:cubicBezTo>
                  <a:lnTo>
                    <a:pt x="0" y="35375"/>
                  </a:lnTo>
                  <a:cubicBezTo>
                    <a:pt x="0" y="25993"/>
                    <a:pt x="3727" y="16995"/>
                    <a:pt x="10361" y="10361"/>
                  </a:cubicBezTo>
                  <a:cubicBezTo>
                    <a:pt x="16995" y="3727"/>
                    <a:pt x="25993" y="0"/>
                    <a:pt x="35375" y="0"/>
                  </a:cubicBezTo>
                  <a:close/>
                </a:path>
              </a:pathLst>
            </a:custGeom>
            <a:blipFill>
              <a:blip r:embed="rId6"/>
              <a:stretch>
                <a:fillRect l="0" t="-9392" r="0" b="-9392"/>
              </a:stretch>
            </a:blipFill>
            <a:ln w="38100" cap="rnd">
              <a:solidFill>
                <a:srgbClr val="000000"/>
              </a:solidFill>
              <a:prstDash val="solid"/>
              <a:round/>
            </a:ln>
          </p:spPr>
        </p:sp>
      </p:grpSp>
      <p:grpSp>
        <p:nvGrpSpPr>
          <p:cNvPr name="Group 13" id="13"/>
          <p:cNvGrpSpPr/>
          <p:nvPr/>
        </p:nvGrpSpPr>
        <p:grpSpPr>
          <a:xfrm rot="0">
            <a:off x="744262" y="5126492"/>
            <a:ext cx="9052506" cy="1578519"/>
            <a:chOff x="0" y="0"/>
            <a:chExt cx="1014666" cy="176931"/>
          </a:xfrm>
        </p:grpSpPr>
        <p:sp>
          <p:nvSpPr>
            <p:cNvPr name="Freeform 14" id="14"/>
            <p:cNvSpPr/>
            <p:nvPr/>
          </p:nvSpPr>
          <p:spPr>
            <a:xfrm flipH="false" flipV="false" rot="0">
              <a:off x="0" y="0"/>
              <a:ext cx="1014666" cy="176931"/>
            </a:xfrm>
            <a:custGeom>
              <a:avLst/>
              <a:gdLst/>
              <a:ahLst/>
              <a:cxnLst/>
              <a:rect r="r" b="b" t="t" l="l"/>
              <a:pathLst>
                <a:path h="176931" w="1014666">
                  <a:moveTo>
                    <a:pt x="85522" y="0"/>
                  </a:moveTo>
                  <a:lnTo>
                    <a:pt x="929143" y="0"/>
                  </a:lnTo>
                  <a:cubicBezTo>
                    <a:pt x="951825" y="0"/>
                    <a:pt x="973578" y="9010"/>
                    <a:pt x="989617" y="25049"/>
                  </a:cubicBezTo>
                  <a:cubicBezTo>
                    <a:pt x="1005655" y="41087"/>
                    <a:pt x="1014666" y="62840"/>
                    <a:pt x="1014666" y="85522"/>
                  </a:cubicBezTo>
                  <a:lnTo>
                    <a:pt x="1014666" y="91409"/>
                  </a:lnTo>
                  <a:cubicBezTo>
                    <a:pt x="1014666" y="138641"/>
                    <a:pt x="976376" y="176931"/>
                    <a:pt x="929143" y="176931"/>
                  </a:cubicBezTo>
                  <a:lnTo>
                    <a:pt x="85522" y="176931"/>
                  </a:lnTo>
                  <a:cubicBezTo>
                    <a:pt x="62840" y="176931"/>
                    <a:pt x="41087" y="167921"/>
                    <a:pt x="25049" y="151882"/>
                  </a:cubicBezTo>
                  <a:cubicBezTo>
                    <a:pt x="9010" y="135844"/>
                    <a:pt x="0" y="114091"/>
                    <a:pt x="0" y="91409"/>
                  </a:cubicBezTo>
                  <a:lnTo>
                    <a:pt x="0" y="85522"/>
                  </a:lnTo>
                  <a:cubicBezTo>
                    <a:pt x="0" y="62840"/>
                    <a:pt x="9010" y="41087"/>
                    <a:pt x="25049" y="25049"/>
                  </a:cubicBezTo>
                  <a:cubicBezTo>
                    <a:pt x="41087" y="9010"/>
                    <a:pt x="62840" y="0"/>
                    <a:pt x="85522" y="0"/>
                  </a:cubicBezTo>
                  <a:close/>
                </a:path>
              </a:pathLst>
            </a:custGeom>
            <a:solidFill>
              <a:srgbClr val="000000"/>
            </a:solidFill>
            <a:ln cap="rnd">
              <a:noFill/>
              <a:prstDash val="solid"/>
              <a:round/>
            </a:ln>
          </p:spPr>
        </p:sp>
        <p:sp>
          <p:nvSpPr>
            <p:cNvPr name="TextBox 15" id="15"/>
            <p:cNvSpPr txBox="true"/>
            <p:nvPr/>
          </p:nvSpPr>
          <p:spPr>
            <a:xfrm>
              <a:off x="0" y="-38100"/>
              <a:ext cx="1014666" cy="215031"/>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666750" y="4994020"/>
            <a:ext cx="9052506" cy="1578519"/>
            <a:chOff x="0" y="0"/>
            <a:chExt cx="1014666" cy="176931"/>
          </a:xfrm>
        </p:grpSpPr>
        <p:sp>
          <p:nvSpPr>
            <p:cNvPr name="Freeform 17" id="17"/>
            <p:cNvSpPr/>
            <p:nvPr/>
          </p:nvSpPr>
          <p:spPr>
            <a:xfrm flipH="false" flipV="false" rot="0">
              <a:off x="0" y="0"/>
              <a:ext cx="1014666" cy="176931"/>
            </a:xfrm>
            <a:custGeom>
              <a:avLst/>
              <a:gdLst/>
              <a:ahLst/>
              <a:cxnLst/>
              <a:rect r="r" b="b" t="t" l="l"/>
              <a:pathLst>
                <a:path h="176931" w="1014666">
                  <a:moveTo>
                    <a:pt x="85522" y="0"/>
                  </a:moveTo>
                  <a:lnTo>
                    <a:pt x="929143" y="0"/>
                  </a:lnTo>
                  <a:cubicBezTo>
                    <a:pt x="951825" y="0"/>
                    <a:pt x="973578" y="9010"/>
                    <a:pt x="989617" y="25049"/>
                  </a:cubicBezTo>
                  <a:cubicBezTo>
                    <a:pt x="1005655" y="41087"/>
                    <a:pt x="1014666" y="62840"/>
                    <a:pt x="1014666" y="85522"/>
                  </a:cubicBezTo>
                  <a:lnTo>
                    <a:pt x="1014666" y="91409"/>
                  </a:lnTo>
                  <a:cubicBezTo>
                    <a:pt x="1014666" y="138641"/>
                    <a:pt x="976376" y="176931"/>
                    <a:pt x="929143" y="176931"/>
                  </a:cubicBezTo>
                  <a:lnTo>
                    <a:pt x="85522" y="176931"/>
                  </a:lnTo>
                  <a:cubicBezTo>
                    <a:pt x="62840" y="176931"/>
                    <a:pt x="41087" y="167921"/>
                    <a:pt x="25049" y="151882"/>
                  </a:cubicBezTo>
                  <a:cubicBezTo>
                    <a:pt x="9010" y="135844"/>
                    <a:pt x="0" y="114091"/>
                    <a:pt x="0" y="91409"/>
                  </a:cubicBezTo>
                  <a:lnTo>
                    <a:pt x="0" y="85522"/>
                  </a:lnTo>
                  <a:cubicBezTo>
                    <a:pt x="0" y="62840"/>
                    <a:pt x="9010" y="41087"/>
                    <a:pt x="25049" y="25049"/>
                  </a:cubicBezTo>
                  <a:cubicBezTo>
                    <a:pt x="41087" y="9010"/>
                    <a:pt x="62840" y="0"/>
                    <a:pt x="85522" y="0"/>
                  </a:cubicBezTo>
                  <a:close/>
                </a:path>
              </a:pathLst>
            </a:custGeom>
            <a:solidFill>
              <a:srgbClr val="5CE1E6"/>
            </a:solidFill>
            <a:ln w="76200" cap="rnd">
              <a:solidFill>
                <a:srgbClr val="000000"/>
              </a:solidFill>
              <a:prstDash val="solid"/>
              <a:round/>
            </a:ln>
          </p:spPr>
        </p:sp>
        <p:sp>
          <p:nvSpPr>
            <p:cNvPr name="TextBox 18" id="18"/>
            <p:cNvSpPr txBox="true"/>
            <p:nvPr/>
          </p:nvSpPr>
          <p:spPr>
            <a:xfrm>
              <a:off x="0" y="-38100"/>
              <a:ext cx="1014666" cy="215031"/>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895714" y="5471893"/>
            <a:ext cx="8594578" cy="819801"/>
          </a:xfrm>
          <a:prstGeom prst="rect">
            <a:avLst/>
          </a:prstGeom>
        </p:spPr>
        <p:txBody>
          <a:bodyPr anchor="t" rtlCol="false" tIns="0" lIns="0" bIns="0" rIns="0">
            <a:spAutoFit/>
          </a:bodyPr>
          <a:lstStyle/>
          <a:p>
            <a:pPr algn="ctr" marL="0" indent="0" lvl="0">
              <a:lnSpc>
                <a:spcPts val="5774"/>
              </a:lnSpc>
              <a:spcBef>
                <a:spcPct val="0"/>
              </a:spcBef>
            </a:pPr>
            <a:r>
              <a:rPr lang="en-US" b="true" sz="7129">
                <a:solidFill>
                  <a:srgbClr val="000000"/>
                </a:solidFill>
                <a:latin typeface="Code Pro Bold"/>
                <a:ea typeface="Code Pro Bold"/>
                <a:cs typeface="Code Pro Bold"/>
                <a:sym typeface="Code Pro Bold"/>
              </a:rPr>
              <a:t>Novan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9474062" y="-162233"/>
            <a:ext cx="9436409" cy="10611466"/>
            <a:chOff x="0" y="0"/>
            <a:chExt cx="2485309" cy="2794790"/>
          </a:xfrm>
        </p:grpSpPr>
        <p:sp>
          <p:nvSpPr>
            <p:cNvPr name="Freeform 3" id="3"/>
            <p:cNvSpPr/>
            <p:nvPr/>
          </p:nvSpPr>
          <p:spPr>
            <a:xfrm flipH="false" flipV="false" rot="0">
              <a:off x="0" y="0"/>
              <a:ext cx="2485310" cy="2794789"/>
            </a:xfrm>
            <a:custGeom>
              <a:avLst/>
              <a:gdLst/>
              <a:ahLst/>
              <a:cxnLst/>
              <a:rect r="r" b="b" t="t" l="l"/>
              <a:pathLst>
                <a:path h="2794789" w="2485310">
                  <a:moveTo>
                    <a:pt x="0" y="0"/>
                  </a:moveTo>
                  <a:lnTo>
                    <a:pt x="2485310" y="0"/>
                  </a:lnTo>
                  <a:lnTo>
                    <a:pt x="2485310" y="2794789"/>
                  </a:lnTo>
                  <a:lnTo>
                    <a:pt x="0" y="2794789"/>
                  </a:lnTo>
                  <a:close/>
                </a:path>
              </a:pathLst>
            </a:custGeom>
            <a:solidFill>
              <a:srgbClr val="FFFFFF"/>
            </a:solidFill>
          </p:spPr>
        </p:sp>
        <p:sp>
          <p:nvSpPr>
            <p:cNvPr name="TextBox 4" id="4"/>
            <p:cNvSpPr txBox="true"/>
            <p:nvPr/>
          </p:nvSpPr>
          <p:spPr>
            <a:xfrm>
              <a:off x="0" y="-85725"/>
              <a:ext cx="2485309" cy="288051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789867" y="203062"/>
            <a:ext cx="8918229" cy="663405"/>
            <a:chOff x="0" y="0"/>
            <a:chExt cx="4484805" cy="333614"/>
          </a:xfrm>
        </p:grpSpPr>
        <p:sp>
          <p:nvSpPr>
            <p:cNvPr name="Freeform 6" id="6"/>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7" id="7"/>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9780342" y="140653"/>
            <a:ext cx="881941" cy="841614"/>
            <a:chOff x="0" y="0"/>
            <a:chExt cx="443511" cy="423231"/>
          </a:xfrm>
        </p:grpSpPr>
        <p:sp>
          <p:nvSpPr>
            <p:cNvPr name="Freeform 9" id="9"/>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10" id="10"/>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9790996" y="2907381"/>
            <a:ext cx="8918229" cy="663405"/>
            <a:chOff x="0" y="0"/>
            <a:chExt cx="4484805" cy="333614"/>
          </a:xfrm>
        </p:grpSpPr>
        <p:sp>
          <p:nvSpPr>
            <p:cNvPr name="Freeform 12" id="12"/>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13" id="13"/>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9780342" y="2818276"/>
            <a:ext cx="881941" cy="841614"/>
            <a:chOff x="0" y="0"/>
            <a:chExt cx="443511" cy="423231"/>
          </a:xfrm>
        </p:grpSpPr>
        <p:sp>
          <p:nvSpPr>
            <p:cNvPr name="Freeform 15" id="15"/>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16" id="16"/>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grpSp>
        <p:nvGrpSpPr>
          <p:cNvPr name="Group 17" id="17"/>
          <p:cNvGrpSpPr/>
          <p:nvPr/>
        </p:nvGrpSpPr>
        <p:grpSpPr>
          <a:xfrm rot="0">
            <a:off x="9790996" y="5198751"/>
            <a:ext cx="8918229" cy="663405"/>
            <a:chOff x="0" y="0"/>
            <a:chExt cx="4484805" cy="333614"/>
          </a:xfrm>
        </p:grpSpPr>
        <p:sp>
          <p:nvSpPr>
            <p:cNvPr name="Freeform 18" id="18"/>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19" id="19"/>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20" id="20"/>
          <p:cNvGrpSpPr/>
          <p:nvPr/>
        </p:nvGrpSpPr>
        <p:grpSpPr>
          <a:xfrm rot="0">
            <a:off x="9780342" y="5132076"/>
            <a:ext cx="881941" cy="841614"/>
            <a:chOff x="0" y="0"/>
            <a:chExt cx="443511" cy="423231"/>
          </a:xfrm>
        </p:grpSpPr>
        <p:sp>
          <p:nvSpPr>
            <p:cNvPr name="Freeform 21" id="21"/>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22" id="22"/>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sp>
        <p:nvSpPr>
          <p:cNvPr name="Freeform 23" id="23"/>
          <p:cNvSpPr/>
          <p:nvPr/>
        </p:nvSpPr>
        <p:spPr>
          <a:xfrm flipH="false" flipV="false" rot="0">
            <a:off x="490176" y="1807422"/>
            <a:ext cx="8593361" cy="6842464"/>
          </a:xfrm>
          <a:custGeom>
            <a:avLst/>
            <a:gdLst/>
            <a:ahLst/>
            <a:cxnLst/>
            <a:rect r="r" b="b" t="t" l="l"/>
            <a:pathLst>
              <a:path h="6842464" w="8593361">
                <a:moveTo>
                  <a:pt x="0" y="0"/>
                </a:moveTo>
                <a:lnTo>
                  <a:pt x="8593361" y="0"/>
                </a:lnTo>
                <a:lnTo>
                  <a:pt x="8593361" y="6842464"/>
                </a:lnTo>
                <a:lnTo>
                  <a:pt x="0" y="6842464"/>
                </a:lnTo>
                <a:lnTo>
                  <a:pt x="0" y="0"/>
                </a:lnTo>
                <a:close/>
              </a:path>
            </a:pathLst>
          </a:custGeom>
          <a:blipFill>
            <a:blip r:embed="rId2"/>
            <a:stretch>
              <a:fillRect l="0" t="0" r="0" b="0"/>
            </a:stretch>
          </a:blipFill>
        </p:spPr>
      </p:sp>
      <p:grpSp>
        <p:nvGrpSpPr>
          <p:cNvPr name="Group 24" id="24"/>
          <p:cNvGrpSpPr/>
          <p:nvPr/>
        </p:nvGrpSpPr>
        <p:grpSpPr>
          <a:xfrm rot="0">
            <a:off x="9790996" y="7726153"/>
            <a:ext cx="8918229" cy="663405"/>
            <a:chOff x="0" y="0"/>
            <a:chExt cx="4484805" cy="333614"/>
          </a:xfrm>
        </p:grpSpPr>
        <p:sp>
          <p:nvSpPr>
            <p:cNvPr name="Freeform 25" id="25"/>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26" id="26"/>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27" id="27"/>
          <p:cNvGrpSpPr/>
          <p:nvPr/>
        </p:nvGrpSpPr>
        <p:grpSpPr>
          <a:xfrm rot="0">
            <a:off x="9780342" y="7637049"/>
            <a:ext cx="881941" cy="841614"/>
            <a:chOff x="0" y="0"/>
            <a:chExt cx="443511" cy="423231"/>
          </a:xfrm>
        </p:grpSpPr>
        <p:sp>
          <p:nvSpPr>
            <p:cNvPr name="Freeform 28" id="28"/>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29" id="29"/>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sp>
        <p:nvSpPr>
          <p:cNvPr name="TextBox 30" id="30"/>
          <p:cNvSpPr txBox="true"/>
          <p:nvPr/>
        </p:nvSpPr>
        <p:spPr>
          <a:xfrm rot="0">
            <a:off x="10810825" y="1059082"/>
            <a:ext cx="4890117"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Preparing for the Future of Work</a:t>
            </a:r>
          </a:p>
        </p:txBody>
      </p:sp>
      <p:sp>
        <p:nvSpPr>
          <p:cNvPr name="TextBox 31" id="31"/>
          <p:cNvSpPr txBox="true"/>
          <p:nvPr/>
        </p:nvSpPr>
        <p:spPr>
          <a:xfrm rot="0">
            <a:off x="10030712" y="84535"/>
            <a:ext cx="400250" cy="782297"/>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1</a:t>
            </a:r>
          </a:p>
        </p:txBody>
      </p:sp>
      <p:sp>
        <p:nvSpPr>
          <p:cNvPr name="TextBox 32" id="32"/>
          <p:cNvSpPr txBox="true"/>
          <p:nvPr/>
        </p:nvSpPr>
        <p:spPr>
          <a:xfrm rot="0">
            <a:off x="9789867" y="1006118"/>
            <a:ext cx="8348061"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ROC curve shows the performance of the </a:t>
            </a:r>
            <a:r>
              <a:rPr lang="en-US" sz="1780" b="true">
                <a:solidFill>
                  <a:srgbClr val="FF9933"/>
                </a:solidFill>
                <a:latin typeface="Code Pro Bold"/>
                <a:ea typeface="Code Pro Bold"/>
                <a:cs typeface="Code Pro Bold"/>
                <a:sym typeface="Code Pro Bold"/>
              </a:rPr>
              <a:t>XGBoost model</a:t>
            </a:r>
            <a:r>
              <a:rPr lang="en-US" sz="1780">
                <a:solidFill>
                  <a:srgbClr val="000000"/>
                </a:solidFill>
                <a:latin typeface="Code Pro"/>
                <a:ea typeface="Code Pro"/>
                <a:cs typeface="Code Pro"/>
                <a:sym typeface="Code Pro"/>
              </a:rPr>
              <a:t> after training on the training data, where the </a:t>
            </a:r>
            <a:r>
              <a:rPr lang="en-US" sz="1780" b="true">
                <a:solidFill>
                  <a:srgbClr val="FF9933"/>
                </a:solidFill>
                <a:latin typeface="Code Pro Bold"/>
                <a:ea typeface="Code Pro Bold"/>
                <a:cs typeface="Code Pro Bold"/>
                <a:sym typeface="Code Pro Bold"/>
              </a:rPr>
              <a:t>AUC, Gini, and KS values ​​reach their maximum (1,000)</a:t>
            </a:r>
            <a:r>
              <a:rPr lang="en-US" sz="1780">
                <a:solidFill>
                  <a:srgbClr val="000000"/>
                </a:solidFill>
                <a:latin typeface="Code Pro"/>
                <a:ea typeface="Code Pro"/>
                <a:cs typeface="Code Pro"/>
                <a:sym typeface="Code Pro"/>
              </a:rPr>
              <a:t> both on the baseline model and after optimization. This value indicates the </a:t>
            </a:r>
            <a:r>
              <a:rPr lang="en-US" sz="1780" b="true">
                <a:solidFill>
                  <a:srgbClr val="FF9933"/>
                </a:solidFill>
                <a:latin typeface="Code Pro Bold"/>
                <a:ea typeface="Code Pro Bold"/>
                <a:cs typeface="Code Pro Bold"/>
                <a:sym typeface="Code Pro Bold"/>
              </a:rPr>
              <a:t>perfect ability of the model to distinguish between default and non-default classes</a:t>
            </a:r>
            <a:r>
              <a:rPr lang="en-US" sz="1780">
                <a:solidFill>
                  <a:srgbClr val="000000"/>
                </a:solidFill>
                <a:latin typeface="Code Pro"/>
                <a:ea typeface="Code Pro"/>
                <a:cs typeface="Code Pro"/>
                <a:sym typeface="Code Pro"/>
              </a:rPr>
              <a:t> on the training data.</a:t>
            </a:r>
          </a:p>
        </p:txBody>
      </p:sp>
      <p:sp>
        <p:nvSpPr>
          <p:cNvPr name="TextBox 33" id="33"/>
          <p:cNvSpPr txBox="true"/>
          <p:nvPr/>
        </p:nvSpPr>
        <p:spPr>
          <a:xfrm rot="0">
            <a:off x="10809696" y="3010492"/>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Model</a:t>
            </a:r>
          </a:p>
        </p:txBody>
      </p:sp>
      <p:sp>
        <p:nvSpPr>
          <p:cNvPr name="TextBox 34" id="34"/>
          <p:cNvSpPr txBox="true"/>
          <p:nvPr/>
        </p:nvSpPr>
        <p:spPr>
          <a:xfrm rot="0">
            <a:off x="10031842" y="2788854"/>
            <a:ext cx="400250" cy="782297"/>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2</a:t>
            </a:r>
          </a:p>
        </p:txBody>
      </p:sp>
      <p:sp>
        <p:nvSpPr>
          <p:cNvPr name="TextBox 35" id="35"/>
          <p:cNvSpPr txBox="true"/>
          <p:nvPr/>
        </p:nvSpPr>
        <p:spPr>
          <a:xfrm rot="0">
            <a:off x="9789867" y="3700913"/>
            <a:ext cx="8348061" cy="1250188"/>
          </a:xfrm>
          <a:prstGeom prst="rect">
            <a:avLst/>
          </a:prstGeom>
        </p:spPr>
        <p:txBody>
          <a:bodyPr anchor="t" rtlCol="false" tIns="0" lIns="0" bIns="0" rIns="0">
            <a:spAutoFit/>
          </a:bodyPr>
          <a:lstStyle/>
          <a:p>
            <a:pPr algn="just">
              <a:lnSpc>
                <a:spcPts val="2491"/>
              </a:lnSpc>
            </a:pPr>
            <a:r>
              <a:rPr lang="en-US" sz="1779">
                <a:solidFill>
                  <a:srgbClr val="000000"/>
                </a:solidFill>
                <a:latin typeface="Code Pro"/>
                <a:ea typeface="Code Pro"/>
                <a:cs typeface="Code Pro"/>
                <a:sym typeface="Code Pro"/>
              </a:rPr>
              <a:t>This very high performance model could be an indication that the model is </a:t>
            </a:r>
            <a:r>
              <a:rPr lang="en-US" sz="1779" b="true">
                <a:solidFill>
                  <a:srgbClr val="FF9933"/>
                </a:solidFill>
                <a:latin typeface="Code Pro Bold"/>
                <a:ea typeface="Code Pro Bold"/>
                <a:cs typeface="Code Pro Bold"/>
                <a:sym typeface="Code Pro Bold"/>
              </a:rPr>
              <a:t>overfitting</a:t>
            </a:r>
            <a:r>
              <a:rPr lang="en-US" sz="1779">
                <a:solidFill>
                  <a:srgbClr val="000000"/>
                </a:solidFill>
                <a:latin typeface="Code Pro"/>
                <a:ea typeface="Code Pro"/>
                <a:cs typeface="Code Pro"/>
                <a:sym typeface="Code Pro"/>
              </a:rPr>
              <a:t>, that is, the model is too adjusted to the training data and risks not performing as well when tested on data that has never been seen.</a:t>
            </a:r>
          </a:p>
        </p:txBody>
      </p:sp>
      <p:sp>
        <p:nvSpPr>
          <p:cNvPr name="TextBox 36" id="36"/>
          <p:cNvSpPr txBox="true"/>
          <p:nvPr/>
        </p:nvSpPr>
        <p:spPr>
          <a:xfrm rot="0">
            <a:off x="10752981" y="5330223"/>
            <a:ext cx="6878571"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Value</a:t>
            </a:r>
          </a:p>
        </p:txBody>
      </p:sp>
      <p:sp>
        <p:nvSpPr>
          <p:cNvPr name="TextBox 37" id="37"/>
          <p:cNvSpPr txBox="true"/>
          <p:nvPr/>
        </p:nvSpPr>
        <p:spPr>
          <a:xfrm rot="0">
            <a:off x="10021187" y="5122551"/>
            <a:ext cx="400250" cy="782297"/>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3</a:t>
            </a:r>
          </a:p>
        </p:txBody>
      </p:sp>
      <p:sp>
        <p:nvSpPr>
          <p:cNvPr name="TextBox 38" id="38"/>
          <p:cNvSpPr txBox="true"/>
          <p:nvPr/>
        </p:nvSpPr>
        <p:spPr>
          <a:xfrm rot="0">
            <a:off x="9790996" y="5977393"/>
            <a:ext cx="8205893"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a:t>
            </a:r>
            <a:r>
              <a:rPr lang="en-US" sz="1780" b="true">
                <a:solidFill>
                  <a:srgbClr val="FF9933"/>
                </a:solidFill>
                <a:latin typeface="Code Pro Bold"/>
                <a:ea typeface="Code Pro Bold"/>
                <a:cs typeface="Code Pro Bold"/>
                <a:sym typeface="Code Pro Bold"/>
              </a:rPr>
              <a:t>KS value = 1,000, AUC = 1,000</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Gini = 1,000 </a:t>
            </a:r>
            <a:r>
              <a:rPr lang="en-US" sz="1780">
                <a:solidFill>
                  <a:srgbClr val="000000"/>
                </a:solidFill>
                <a:latin typeface="Code Pro"/>
                <a:ea typeface="Code Pro"/>
                <a:cs typeface="Code Pro"/>
                <a:sym typeface="Code Pro"/>
              </a:rPr>
              <a:t>indicate the </a:t>
            </a:r>
            <a:r>
              <a:rPr lang="en-US" sz="1780" b="true">
                <a:solidFill>
                  <a:srgbClr val="FF9933"/>
                </a:solidFill>
                <a:latin typeface="Code Pro Bold"/>
                <a:ea typeface="Code Pro Bold"/>
                <a:cs typeface="Code Pro Bold"/>
                <a:sym typeface="Code Pro Bold"/>
              </a:rPr>
              <a:t>very high discriminatory ability of the model</a:t>
            </a:r>
            <a:r>
              <a:rPr lang="en-US" sz="1780">
                <a:solidFill>
                  <a:srgbClr val="000000"/>
                </a:solidFill>
                <a:latin typeface="Code Pro"/>
                <a:ea typeface="Code Pro"/>
                <a:cs typeface="Code Pro"/>
                <a:sym typeface="Code Pro"/>
              </a:rPr>
              <a:t> on the training data, but it needs to be revalidated on the testing data to ensure that the model remains general and does not just memorize patterns in the training data.</a:t>
            </a:r>
          </a:p>
        </p:txBody>
      </p:sp>
      <p:sp>
        <p:nvSpPr>
          <p:cNvPr name="TextBox 39" id="39"/>
          <p:cNvSpPr txBox="true"/>
          <p:nvPr/>
        </p:nvSpPr>
        <p:spPr>
          <a:xfrm rot="0">
            <a:off x="982200" y="572864"/>
            <a:ext cx="7638559" cy="831941"/>
          </a:xfrm>
          <a:prstGeom prst="rect">
            <a:avLst/>
          </a:prstGeom>
        </p:spPr>
        <p:txBody>
          <a:bodyPr anchor="t" rtlCol="false" tIns="0" lIns="0" bIns="0" rIns="0">
            <a:spAutoFit/>
          </a:bodyPr>
          <a:lstStyle/>
          <a:p>
            <a:pPr algn="just">
              <a:lnSpc>
                <a:spcPts val="6478"/>
              </a:lnSpc>
            </a:pPr>
            <a:r>
              <a:rPr lang="en-US" sz="5732" b="true">
                <a:solidFill>
                  <a:srgbClr val="FF9933"/>
                </a:solidFill>
                <a:latin typeface="Code Pro Bold"/>
                <a:ea typeface="Code Pro Bold"/>
                <a:cs typeface="Code Pro Bold"/>
                <a:sym typeface="Code Pro Bold"/>
              </a:rPr>
              <a:t>Kolmogorov-Smirnov </a:t>
            </a:r>
          </a:p>
        </p:txBody>
      </p:sp>
      <p:sp>
        <p:nvSpPr>
          <p:cNvPr name="TextBox 40" id="40"/>
          <p:cNvSpPr txBox="true"/>
          <p:nvPr/>
        </p:nvSpPr>
        <p:spPr>
          <a:xfrm rot="0">
            <a:off x="10810825" y="333268"/>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Curve</a:t>
            </a:r>
          </a:p>
        </p:txBody>
      </p:sp>
      <p:sp>
        <p:nvSpPr>
          <p:cNvPr name="TextBox 41" id="41"/>
          <p:cNvSpPr txBox="true"/>
          <p:nvPr/>
        </p:nvSpPr>
        <p:spPr>
          <a:xfrm rot="0">
            <a:off x="10021187" y="7602328"/>
            <a:ext cx="400250" cy="782297"/>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4</a:t>
            </a:r>
          </a:p>
        </p:txBody>
      </p:sp>
      <p:sp>
        <p:nvSpPr>
          <p:cNvPr name="TextBox 42" id="42"/>
          <p:cNvSpPr txBox="true"/>
          <p:nvPr/>
        </p:nvSpPr>
        <p:spPr>
          <a:xfrm rot="0">
            <a:off x="10752981" y="7830823"/>
            <a:ext cx="6878571"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Prevent Overfitting</a:t>
            </a:r>
          </a:p>
        </p:txBody>
      </p:sp>
      <p:sp>
        <p:nvSpPr>
          <p:cNvPr name="TextBox 43" id="43"/>
          <p:cNvSpPr txBox="true"/>
          <p:nvPr/>
        </p:nvSpPr>
        <p:spPr>
          <a:xfrm rot="0">
            <a:off x="9790996" y="8592963"/>
            <a:ext cx="8205893"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To get a more objective evaluation, it is better to conduct an evaluation model using data validation/testing and techniques such as </a:t>
            </a:r>
            <a:r>
              <a:rPr lang="en-US" sz="1780" b="true">
                <a:solidFill>
                  <a:srgbClr val="FF9933"/>
                </a:solidFill>
                <a:latin typeface="Code Pro Bold"/>
                <a:ea typeface="Code Pro Bold"/>
                <a:cs typeface="Code Pro Bold"/>
                <a:sym typeface="Code Pro Bold"/>
              </a:rPr>
              <a:t>cross-validation</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regularization</a:t>
            </a:r>
            <a:r>
              <a:rPr lang="en-US" sz="1780">
                <a:solidFill>
                  <a:srgbClr val="000000"/>
                </a:solidFill>
                <a:latin typeface="Code Pro"/>
                <a:ea typeface="Code Pro"/>
                <a:cs typeface="Code Pro"/>
                <a:sym typeface="Code Pro"/>
              </a:rPr>
              <a:t>. In the context of credit risk, a model with </a:t>
            </a:r>
            <a:r>
              <a:rPr lang="en-US" sz="1780" b="true">
                <a:solidFill>
                  <a:srgbClr val="FF9933"/>
                </a:solidFill>
                <a:latin typeface="Code Pro Bold"/>
                <a:ea typeface="Code Pro Bold"/>
                <a:cs typeface="Code Pro Bold"/>
                <a:sym typeface="Code Pro Bold"/>
              </a:rPr>
              <a:t>AUC above 0.7 </a:t>
            </a:r>
            <a:r>
              <a:rPr lang="en-US" sz="1780">
                <a:solidFill>
                  <a:srgbClr val="000000"/>
                </a:solidFill>
                <a:latin typeface="Code Pro"/>
                <a:ea typeface="Code Pro"/>
                <a:cs typeface="Code Pro"/>
                <a:sym typeface="Code Pro"/>
              </a:rPr>
              <a:t>and </a:t>
            </a:r>
            <a:r>
              <a:rPr lang="en-US" sz="1780" b="true">
                <a:solidFill>
                  <a:srgbClr val="FF9933"/>
                </a:solidFill>
                <a:latin typeface="Code Pro Bold"/>
                <a:ea typeface="Code Pro Bold"/>
                <a:cs typeface="Code Pro Bold"/>
                <a:sym typeface="Code Pro Bold"/>
              </a:rPr>
              <a:t>KS above 0.3 is considered good,</a:t>
            </a:r>
            <a:r>
              <a:rPr lang="en-US" sz="1780">
                <a:solidFill>
                  <a:srgbClr val="000000"/>
                </a:solidFill>
                <a:latin typeface="Code Pro"/>
                <a:ea typeface="Code Pro"/>
                <a:cs typeface="Code Pro"/>
                <a:sym typeface="Code Pro"/>
              </a:rPr>
              <a:t> but </a:t>
            </a:r>
            <a:r>
              <a:rPr lang="en-US" sz="1780" b="true">
                <a:solidFill>
                  <a:srgbClr val="FF9933"/>
                </a:solidFill>
                <a:latin typeface="Code Pro Bold"/>
                <a:ea typeface="Code Pro Bold"/>
                <a:cs typeface="Code Pro Bold"/>
                <a:sym typeface="Code Pro Bold"/>
              </a:rPr>
              <a:t>perfect values ​​like this need to be watched out for and further validated</a:t>
            </a:r>
            <a:r>
              <a:rPr lang="en-US" sz="1780">
                <a:solidFill>
                  <a:srgbClr val="000000"/>
                </a:solidFill>
                <a:latin typeface="Code Pro"/>
                <a:ea typeface="Code Pro"/>
                <a:cs typeface="Code Pro"/>
                <a:sym typeface="Code Pro"/>
              </a:rPr>
              <a: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9474062" y="-14280"/>
            <a:ext cx="9436409" cy="10611466"/>
            <a:chOff x="0" y="0"/>
            <a:chExt cx="2485309" cy="2794790"/>
          </a:xfrm>
        </p:grpSpPr>
        <p:sp>
          <p:nvSpPr>
            <p:cNvPr name="Freeform 3" id="3"/>
            <p:cNvSpPr/>
            <p:nvPr/>
          </p:nvSpPr>
          <p:spPr>
            <a:xfrm flipH="false" flipV="false" rot="0">
              <a:off x="0" y="0"/>
              <a:ext cx="2485310" cy="2794789"/>
            </a:xfrm>
            <a:custGeom>
              <a:avLst/>
              <a:gdLst/>
              <a:ahLst/>
              <a:cxnLst/>
              <a:rect r="r" b="b" t="t" l="l"/>
              <a:pathLst>
                <a:path h="2794789" w="2485310">
                  <a:moveTo>
                    <a:pt x="0" y="0"/>
                  </a:moveTo>
                  <a:lnTo>
                    <a:pt x="2485310" y="0"/>
                  </a:lnTo>
                  <a:lnTo>
                    <a:pt x="2485310" y="2794789"/>
                  </a:lnTo>
                  <a:lnTo>
                    <a:pt x="0" y="2794789"/>
                  </a:lnTo>
                  <a:close/>
                </a:path>
              </a:pathLst>
            </a:custGeom>
            <a:solidFill>
              <a:srgbClr val="FFFFFF"/>
            </a:solidFill>
          </p:spPr>
        </p:sp>
        <p:sp>
          <p:nvSpPr>
            <p:cNvPr name="TextBox 4" id="4"/>
            <p:cNvSpPr txBox="true"/>
            <p:nvPr/>
          </p:nvSpPr>
          <p:spPr>
            <a:xfrm>
              <a:off x="0" y="-85725"/>
              <a:ext cx="2485309" cy="2880515"/>
            </a:xfrm>
            <a:prstGeom prst="rect">
              <a:avLst/>
            </a:prstGeom>
          </p:spPr>
          <p:txBody>
            <a:bodyPr anchor="ctr" rtlCol="false" tIns="50800" lIns="50800" bIns="50800" rIns="50800"/>
            <a:lstStyle/>
            <a:p>
              <a:pPr algn="ctr">
                <a:lnSpc>
                  <a:spcPts val="3696"/>
                </a:lnSpc>
              </a:pPr>
            </a:p>
          </p:txBody>
        </p:sp>
      </p:grpSp>
      <p:sp>
        <p:nvSpPr>
          <p:cNvPr name="TextBox 5" id="5"/>
          <p:cNvSpPr txBox="true"/>
          <p:nvPr/>
        </p:nvSpPr>
        <p:spPr>
          <a:xfrm rot="0">
            <a:off x="10810825" y="333268"/>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Curve</a:t>
            </a:r>
          </a:p>
        </p:txBody>
      </p:sp>
      <p:sp>
        <p:nvSpPr>
          <p:cNvPr name="Freeform 6" id="6"/>
          <p:cNvSpPr/>
          <p:nvPr/>
        </p:nvSpPr>
        <p:spPr>
          <a:xfrm flipH="false" flipV="false" rot="0">
            <a:off x="605039" y="2541527"/>
            <a:ext cx="8287998" cy="7128512"/>
          </a:xfrm>
          <a:custGeom>
            <a:avLst/>
            <a:gdLst/>
            <a:ahLst/>
            <a:cxnLst/>
            <a:rect r="r" b="b" t="t" l="l"/>
            <a:pathLst>
              <a:path h="7128512" w="8287998">
                <a:moveTo>
                  <a:pt x="0" y="0"/>
                </a:moveTo>
                <a:lnTo>
                  <a:pt x="8287998" y="0"/>
                </a:lnTo>
                <a:lnTo>
                  <a:pt x="8287998" y="7128512"/>
                </a:lnTo>
                <a:lnTo>
                  <a:pt x="0" y="7128512"/>
                </a:lnTo>
                <a:lnTo>
                  <a:pt x="0" y="0"/>
                </a:lnTo>
                <a:close/>
              </a:path>
            </a:pathLst>
          </a:custGeom>
          <a:blipFill>
            <a:blip r:embed="rId2"/>
            <a:stretch>
              <a:fillRect l="-594" t="0" r="-594" b="0"/>
            </a:stretch>
          </a:blipFill>
        </p:spPr>
      </p:sp>
      <p:sp>
        <p:nvSpPr>
          <p:cNvPr name="TextBox 7" id="7"/>
          <p:cNvSpPr txBox="true"/>
          <p:nvPr/>
        </p:nvSpPr>
        <p:spPr>
          <a:xfrm rot="0">
            <a:off x="605039" y="1177991"/>
            <a:ext cx="8645742" cy="831941"/>
          </a:xfrm>
          <a:prstGeom prst="rect">
            <a:avLst/>
          </a:prstGeom>
        </p:spPr>
        <p:txBody>
          <a:bodyPr anchor="t" rtlCol="false" tIns="0" lIns="0" bIns="0" rIns="0">
            <a:spAutoFit/>
          </a:bodyPr>
          <a:lstStyle/>
          <a:p>
            <a:pPr algn="l">
              <a:lnSpc>
                <a:spcPts val="6478"/>
              </a:lnSpc>
            </a:pPr>
            <a:r>
              <a:rPr lang="en-US" sz="5732" b="true">
                <a:solidFill>
                  <a:srgbClr val="FF9933"/>
                </a:solidFill>
                <a:latin typeface="Code Pro Bold"/>
                <a:ea typeface="Code Pro Bold"/>
                <a:cs typeface="Code Pro Bold"/>
                <a:sym typeface="Code Pro Bold"/>
              </a:rPr>
              <a:t>Dataset Test Evaluation</a:t>
            </a:r>
          </a:p>
        </p:txBody>
      </p:sp>
      <p:sp>
        <p:nvSpPr>
          <p:cNvPr name="TextBox 8" id="8"/>
          <p:cNvSpPr txBox="true"/>
          <p:nvPr/>
        </p:nvSpPr>
        <p:spPr>
          <a:xfrm rot="0">
            <a:off x="10673987" y="1308529"/>
            <a:ext cx="7343506" cy="187883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hyperparameter tuning,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a:t>
            </a:r>
            <a:r>
              <a:rPr lang="en-US" sz="1780">
                <a:solidFill>
                  <a:srgbClr val="000000"/>
                </a:solidFill>
                <a:latin typeface="Code Pro"/>
                <a:ea typeface="Code Pro"/>
                <a:cs typeface="Code Pro"/>
                <a:sym typeface="Code Pro"/>
              </a:rPr>
              <a:t> showed almost </a:t>
            </a:r>
            <a:r>
              <a:rPr lang="en-US" sz="1780" b="true">
                <a:solidFill>
                  <a:srgbClr val="FF9933"/>
                </a:solidFill>
                <a:latin typeface="Code Pro Bold"/>
                <a:ea typeface="Code Pro Bold"/>
                <a:cs typeface="Code Pro Bold"/>
                <a:sym typeface="Code Pro Bold"/>
              </a:rPr>
              <a:t>perfect prediction performance</a:t>
            </a:r>
            <a:r>
              <a:rPr lang="en-US" sz="1780">
                <a:solidFill>
                  <a:srgbClr val="000000"/>
                </a:solidFill>
                <a:latin typeface="Code Pro"/>
                <a:ea typeface="Code Pro"/>
                <a:cs typeface="Code Pro"/>
                <a:sym typeface="Code Pro"/>
              </a:rPr>
              <a:t> on the testing</a:t>
            </a:r>
            <a:r>
              <a:rPr lang="en-US" sz="1780">
                <a:solidFill>
                  <a:srgbClr val="000000"/>
                </a:solidFill>
                <a:latin typeface="Code Pro"/>
                <a:ea typeface="Code Pro"/>
                <a:cs typeface="Code Pro"/>
                <a:sym typeface="Code Pro"/>
              </a:rPr>
              <a:t> d</a:t>
            </a:r>
            <a:r>
              <a:rPr lang="en-US" sz="1780">
                <a:solidFill>
                  <a:srgbClr val="000000"/>
                </a:solidFill>
                <a:latin typeface="Code Pro"/>
                <a:ea typeface="Code Pro"/>
                <a:cs typeface="Code Pro"/>
                <a:sym typeface="Code Pro"/>
              </a:rPr>
              <a:t>at</a:t>
            </a:r>
            <a:r>
              <a:rPr lang="en-US" sz="1780">
                <a:solidFill>
                  <a:srgbClr val="000000"/>
                </a:solidFill>
                <a:latin typeface="Code Pro"/>
                <a:ea typeface="Code Pro"/>
                <a:cs typeface="Code Pro"/>
                <a:sym typeface="Code Pro"/>
              </a:rPr>
              <a:t>ase</a:t>
            </a:r>
            <a:r>
              <a:rPr lang="en-US" sz="1780">
                <a:solidFill>
                  <a:srgbClr val="000000"/>
                </a:solidFill>
                <a:latin typeface="Code Pro"/>
                <a:ea typeface="Code Pro"/>
                <a:cs typeface="Code Pro"/>
                <a:sym typeface="Code Pro"/>
              </a:rPr>
              <a:t>t.</a:t>
            </a:r>
            <a:r>
              <a:rPr lang="en-US" sz="1780">
                <a:solidFill>
                  <a:srgbClr val="000000"/>
                </a:solidFill>
                <a:latin typeface="Code Pro"/>
                <a:ea typeface="Code Pro"/>
                <a:cs typeface="Code Pro"/>
                <a:sym typeface="Code Pro"/>
              </a:rPr>
              <a:t> Ba</a:t>
            </a:r>
            <a:r>
              <a:rPr lang="en-US" sz="1780">
                <a:solidFill>
                  <a:srgbClr val="000000"/>
                </a:solidFill>
                <a:latin typeface="Code Pro"/>
                <a:ea typeface="Code Pro"/>
                <a:cs typeface="Code Pro"/>
                <a:sym typeface="Code Pro"/>
              </a:rPr>
              <a:t>sed on the complexity matrix, </a:t>
            </a:r>
            <a:r>
              <a:rPr lang="en-US" sz="1780">
                <a:solidFill>
                  <a:srgbClr val="000000"/>
                </a:solidFill>
                <a:latin typeface="Code Pro"/>
                <a:ea typeface="Code Pro"/>
                <a:cs typeface="Code Pro"/>
                <a:sym typeface="Code Pro"/>
              </a:rPr>
              <a:t>the model </a:t>
            </a:r>
            <a:r>
              <a:rPr lang="en-US" sz="1780">
                <a:solidFill>
                  <a:srgbClr val="000000"/>
                </a:solidFill>
                <a:latin typeface="Code Pro"/>
                <a:ea typeface="Code Pro"/>
                <a:cs typeface="Code Pro"/>
                <a:sym typeface="Code Pro"/>
              </a:rPr>
              <a:t>successfully</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classified 15,246</a:t>
            </a:r>
            <a:r>
              <a:rPr lang="en-US" sz="1780">
                <a:solidFill>
                  <a:srgbClr val="000000"/>
                </a:solidFill>
                <a:latin typeface="Code Pro"/>
                <a:ea typeface="Code Pro"/>
                <a:cs typeface="Code Pro"/>
                <a:sym typeface="Code Pro"/>
              </a:rPr>
              <a:t> cust</a:t>
            </a:r>
            <a:r>
              <a:rPr lang="en-US" sz="1780">
                <a:solidFill>
                  <a:srgbClr val="000000"/>
                </a:solidFill>
                <a:latin typeface="Code Pro"/>
                <a:ea typeface="Code Pro"/>
                <a:cs typeface="Code Pro"/>
                <a:sym typeface="Code Pro"/>
              </a:rPr>
              <a:t>omers who wer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truly at risk of</a:t>
            </a:r>
            <a:r>
              <a:rPr lang="en-US" sz="1780">
                <a:solidFill>
                  <a:srgbClr val="000000"/>
                </a:solidFill>
                <a:latin typeface="Code Pro"/>
                <a:ea typeface="Code Pro"/>
                <a:cs typeface="Code Pro"/>
                <a:sym typeface="Code Pro"/>
              </a:rPr>
              <a:t> def</a:t>
            </a:r>
            <a:r>
              <a:rPr lang="en-US" sz="1780">
                <a:solidFill>
                  <a:srgbClr val="000000"/>
                </a:solidFill>
                <a:latin typeface="Code Pro"/>
                <a:ea typeface="Code Pro"/>
                <a:cs typeface="Code Pro"/>
                <a:sym typeface="Code Pro"/>
              </a:rPr>
              <a:t>ault </a:t>
            </a:r>
            <a:r>
              <a:rPr lang="en-US" sz="1780">
                <a:solidFill>
                  <a:srgbClr val="000000"/>
                </a:solidFill>
                <a:latin typeface="Code Pro"/>
                <a:ea typeface="Code Pro"/>
                <a:cs typeface="Code Pro"/>
                <a:sym typeface="Code Pro"/>
              </a:rPr>
              <a:t>accurately</a:t>
            </a:r>
            <a:r>
              <a:rPr lang="en-US" sz="1780">
                <a:solidFill>
                  <a:srgbClr val="000000"/>
                </a:solidFill>
                <a:latin typeface="Code Pro"/>
                <a:ea typeface="Code Pro"/>
                <a:cs typeface="Code Pro"/>
                <a:sym typeface="Code Pro"/>
              </a:rPr>
              <a:t> (tr</a:t>
            </a:r>
            <a:r>
              <a:rPr lang="en-US" sz="1780">
                <a:solidFill>
                  <a:srgbClr val="000000"/>
                </a:solidFill>
                <a:latin typeface="Code Pro"/>
                <a:ea typeface="Code Pro"/>
                <a:cs typeface="Code Pro"/>
                <a:sym typeface="Code Pro"/>
              </a:rPr>
              <a:t>u</a:t>
            </a:r>
            <a:r>
              <a:rPr lang="en-US" sz="1780">
                <a:solidFill>
                  <a:srgbClr val="000000"/>
                </a:solidFill>
                <a:latin typeface="Code Pro"/>
                <a:ea typeface="Code Pro"/>
                <a:cs typeface="Code Pro"/>
                <a:sym typeface="Code Pro"/>
              </a:rPr>
              <a:t>e posi</a:t>
            </a:r>
            <a:r>
              <a:rPr lang="en-US" sz="1780">
                <a:solidFill>
                  <a:srgbClr val="000000"/>
                </a:solidFill>
                <a:latin typeface="Code Pro"/>
                <a:ea typeface="Code Pro"/>
                <a:cs typeface="Code Pro"/>
                <a:sym typeface="Code Pro"/>
              </a:rPr>
              <a:t>t</a:t>
            </a:r>
            <a:r>
              <a:rPr lang="en-US" sz="1780">
                <a:solidFill>
                  <a:srgbClr val="000000"/>
                </a:solidFill>
                <a:latin typeface="Code Pro"/>
                <a:ea typeface="Code Pro"/>
                <a:cs typeface="Code Pro"/>
                <a:sym typeface="Code Pro"/>
              </a:rPr>
              <a:t>ives)</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124,283</a:t>
            </a:r>
            <a:r>
              <a:rPr lang="en-US" sz="1780">
                <a:solidFill>
                  <a:srgbClr val="000000"/>
                </a:solidFill>
                <a:latin typeface="Code Pro"/>
                <a:ea typeface="Code Pro"/>
                <a:cs typeface="Code Pro"/>
                <a:sym typeface="Code Pro"/>
              </a:rPr>
              <a:t> customers who w</a:t>
            </a:r>
            <a:r>
              <a:rPr lang="en-US" sz="1780">
                <a:solidFill>
                  <a:srgbClr val="000000"/>
                </a:solidFill>
                <a:latin typeface="Code Pro"/>
                <a:ea typeface="Code Pro"/>
                <a:cs typeface="Code Pro"/>
                <a:sym typeface="Code Pro"/>
              </a:rPr>
              <a:t>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not at risk of</a:t>
            </a:r>
            <a:r>
              <a:rPr lang="en-US" sz="1780">
                <a:solidFill>
                  <a:srgbClr val="000000"/>
                </a:solidFill>
                <a:latin typeface="Code Pro"/>
                <a:ea typeface="Code Pro"/>
                <a:cs typeface="Code Pro"/>
                <a:sym typeface="Code Pro"/>
              </a:rPr>
              <a:t> default accurately (true negatives).</a:t>
            </a:r>
          </a:p>
        </p:txBody>
      </p:sp>
      <p:sp>
        <p:nvSpPr>
          <p:cNvPr name="TextBox 9" id="9"/>
          <p:cNvSpPr txBox="true"/>
          <p:nvPr/>
        </p:nvSpPr>
        <p:spPr>
          <a:xfrm rot="0">
            <a:off x="10673987" y="3750159"/>
            <a:ext cx="7343506" cy="187883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In the context of credit risk prediction, the</a:t>
            </a:r>
            <a:r>
              <a:rPr lang="en-US" sz="1780">
                <a:solidFill>
                  <a:srgbClr val="000000"/>
                </a:solidFill>
                <a:latin typeface="Code Pro"/>
                <a:ea typeface="Code Pro"/>
                <a:cs typeface="Code Pro"/>
                <a:sym typeface="Code Pro"/>
              </a:rPr>
              <a:t>se results</a:t>
            </a:r>
            <a:r>
              <a:rPr lang="en-US" sz="1780">
                <a:solidFill>
                  <a:srgbClr val="000000"/>
                </a:solidFill>
                <a:latin typeface="Code Pro"/>
                <a:ea typeface="Code Pro"/>
                <a:cs typeface="Code Pro"/>
                <a:sym typeface="Code Pro"/>
              </a:rPr>
              <a:t> show that there were no customers who were actually at risk of default but were predicted as not at risk by the model</a:t>
            </a:r>
            <a:r>
              <a:rPr lang="en-US" sz="1780">
                <a:solidFill>
                  <a:srgbClr val="000000"/>
                </a:solidFill>
                <a:latin typeface="Code Pro"/>
                <a:ea typeface="Code Pro"/>
                <a:cs typeface="Code Pro"/>
                <a:sym typeface="Code Pro"/>
              </a:rPr>
              <a:t> </a:t>
            </a:r>
            <a:r>
              <a:rPr lang="en-US" sz="1780" b="true">
                <a:solidFill>
                  <a:srgbClr val="014C84"/>
                </a:solidFill>
                <a:latin typeface="Code Pro Bold"/>
                <a:ea typeface="Code Pro Bold"/>
                <a:cs typeface="Code Pro Bold"/>
                <a:sym typeface="Code Pro Bold"/>
              </a:rPr>
              <a:t>(false negatives = 0)</a:t>
            </a:r>
            <a:r>
              <a:rPr lang="en-US" sz="1780">
                <a:solidFill>
                  <a:srgbClr val="000000"/>
                </a:solidFill>
                <a:latin typeface="Code Pro"/>
                <a:ea typeface="Code Pro"/>
                <a:cs typeface="Code Pro"/>
                <a:sym typeface="Code Pro"/>
              </a:rPr>
              <a:t>, a</a:t>
            </a:r>
            <a:r>
              <a:rPr lang="en-US" sz="1780">
                <a:solidFill>
                  <a:srgbClr val="000000"/>
                </a:solidFill>
                <a:latin typeface="Code Pro"/>
                <a:ea typeface="Code Pro"/>
                <a:cs typeface="Code Pro"/>
                <a:sym typeface="Code Pro"/>
              </a:rPr>
              <a:t>nd there were only </a:t>
            </a:r>
            <a:r>
              <a:rPr lang="en-US" sz="1780" b="true">
                <a:solidFill>
                  <a:srgbClr val="014C84"/>
                </a:solidFill>
                <a:latin typeface="Code Pro Bold"/>
                <a:ea typeface="Code Pro Bold"/>
                <a:cs typeface="Code Pro Bold"/>
                <a:sym typeface="Code Pro Bold"/>
              </a:rPr>
              <a:t>5 cases</a:t>
            </a:r>
            <a:r>
              <a:rPr lang="en-US" sz="1780" b="true">
                <a:solidFill>
                  <a:srgbClr val="FF9933"/>
                </a:solidFill>
                <a:latin typeface="Code Pro Bold"/>
                <a:ea typeface="Code Pro Bold"/>
                <a:cs typeface="Code Pro Bold"/>
                <a:sym typeface="Code Pro Bold"/>
              </a:rPr>
              <a:t> </a:t>
            </a:r>
            <a:r>
              <a:rPr lang="en-US" sz="1780">
                <a:solidFill>
                  <a:srgbClr val="000000"/>
                </a:solidFill>
                <a:latin typeface="Code Pro"/>
                <a:ea typeface="Code Pro"/>
                <a:cs typeface="Code Pro"/>
                <a:sym typeface="Code Pro"/>
              </a:rPr>
              <a:t>whe</a:t>
            </a:r>
            <a:r>
              <a:rPr lang="en-US" sz="1780">
                <a:solidFill>
                  <a:srgbClr val="000000"/>
                </a:solidFill>
                <a:latin typeface="Code Pro"/>
                <a:ea typeface="Code Pro"/>
                <a:cs typeface="Code Pro"/>
                <a:sym typeface="Code Pro"/>
              </a:rPr>
              <a:t>re the model in</a:t>
            </a:r>
            <a:r>
              <a:rPr lang="en-US" sz="1780">
                <a:solidFill>
                  <a:srgbClr val="000000"/>
                </a:solidFill>
                <a:latin typeface="Code Pro"/>
                <a:ea typeface="Code Pro"/>
                <a:cs typeface="Code Pro"/>
                <a:sym typeface="Code Pro"/>
              </a:rPr>
              <a:t>correctly</a:t>
            </a:r>
            <a:r>
              <a:rPr lang="en-US" sz="1780">
                <a:solidFill>
                  <a:srgbClr val="000000"/>
                </a:solidFill>
                <a:latin typeface="Code Pro"/>
                <a:ea typeface="Code Pro"/>
                <a:cs typeface="Code Pro"/>
                <a:sym typeface="Code Pro"/>
              </a:rPr>
              <a:t> </a:t>
            </a:r>
            <a:r>
              <a:rPr lang="en-US" sz="1780">
                <a:solidFill>
                  <a:srgbClr val="000000"/>
                </a:solidFill>
                <a:latin typeface="Code Pro"/>
                <a:ea typeface="Code Pro"/>
                <a:cs typeface="Code Pro"/>
                <a:sym typeface="Code Pro"/>
              </a:rPr>
              <a:t>pre</a:t>
            </a:r>
            <a:r>
              <a:rPr lang="en-US" sz="1780">
                <a:solidFill>
                  <a:srgbClr val="000000"/>
                </a:solidFill>
                <a:latin typeface="Code Pro"/>
                <a:ea typeface="Code Pro"/>
                <a:cs typeface="Code Pro"/>
                <a:sym typeface="Code Pro"/>
              </a:rPr>
              <a:t>di</a:t>
            </a:r>
            <a:r>
              <a:rPr lang="en-US" sz="1780">
                <a:solidFill>
                  <a:srgbClr val="000000"/>
                </a:solidFill>
                <a:latin typeface="Code Pro"/>
                <a:ea typeface="Code Pro"/>
                <a:cs typeface="Code Pro"/>
                <a:sym typeface="Code Pro"/>
              </a:rPr>
              <a:t>c</a:t>
            </a:r>
            <a:r>
              <a:rPr lang="en-US" sz="1780">
                <a:solidFill>
                  <a:srgbClr val="000000"/>
                </a:solidFill>
                <a:latin typeface="Code Pro"/>
                <a:ea typeface="Code Pro"/>
                <a:cs typeface="Code Pro"/>
                <a:sym typeface="Code Pro"/>
              </a:rPr>
              <a:t>ted</a:t>
            </a:r>
            <a:r>
              <a:rPr lang="en-US" sz="1780">
                <a:solidFill>
                  <a:srgbClr val="000000"/>
                </a:solidFill>
                <a:latin typeface="Code Pro"/>
                <a:ea typeface="Code Pro"/>
                <a:cs typeface="Code Pro"/>
                <a:sym typeface="Code Pro"/>
              </a:rPr>
              <a:t> cus</a:t>
            </a:r>
            <a:r>
              <a:rPr lang="en-US" sz="1780">
                <a:solidFill>
                  <a:srgbClr val="000000"/>
                </a:solidFill>
                <a:latin typeface="Code Pro"/>
                <a:ea typeface="Code Pro"/>
                <a:cs typeface="Code Pro"/>
                <a:sym typeface="Code Pro"/>
              </a:rPr>
              <a:t>tomers</a:t>
            </a:r>
            <a:r>
              <a:rPr lang="en-US" sz="1780">
                <a:solidFill>
                  <a:srgbClr val="000000"/>
                </a:solidFill>
                <a:latin typeface="Code Pro"/>
                <a:ea typeface="Code Pro"/>
                <a:cs typeface="Code Pro"/>
                <a:sym typeface="Code Pro"/>
              </a:rPr>
              <a:t> as</a:t>
            </a:r>
            <a:r>
              <a:rPr lang="en-US" sz="1780">
                <a:solidFill>
                  <a:srgbClr val="000000"/>
                </a:solidFill>
                <a:latin typeface="Code Pro"/>
                <a:ea typeface="Code Pro"/>
                <a:cs typeface="Code Pro"/>
                <a:sym typeface="Code Pro"/>
              </a:rPr>
              <a:t> </a:t>
            </a:r>
            <a:r>
              <a:rPr lang="en-US" sz="1780">
                <a:solidFill>
                  <a:srgbClr val="000000"/>
                </a:solidFill>
                <a:latin typeface="Code Pro"/>
                <a:ea typeface="Code Pro"/>
                <a:cs typeface="Code Pro"/>
                <a:sym typeface="Code Pro"/>
              </a:rPr>
              <a:t>at risk of def</a:t>
            </a:r>
            <a:r>
              <a:rPr lang="en-US" sz="1780">
                <a:solidFill>
                  <a:srgbClr val="000000"/>
                </a:solidFill>
                <a:latin typeface="Code Pro"/>
                <a:ea typeface="Code Pro"/>
                <a:cs typeface="Code Pro"/>
                <a:sym typeface="Code Pro"/>
              </a:rPr>
              <a:t>ault when they</a:t>
            </a:r>
            <a:r>
              <a:rPr lang="en-US" sz="1780">
                <a:solidFill>
                  <a:srgbClr val="000000"/>
                </a:solidFill>
                <a:latin typeface="Code Pro"/>
                <a:ea typeface="Code Pro"/>
                <a:cs typeface="Code Pro"/>
                <a:sym typeface="Code Pro"/>
              </a:rPr>
              <a:t> w</a:t>
            </a:r>
            <a:r>
              <a:rPr lang="en-US" sz="1780">
                <a:solidFill>
                  <a:srgbClr val="000000"/>
                </a:solidFill>
                <a:latin typeface="Code Pro"/>
                <a:ea typeface="Code Pro"/>
                <a:cs typeface="Code Pro"/>
                <a:sym typeface="Code Pro"/>
              </a:rPr>
              <a:t>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no</a:t>
            </a:r>
            <a:r>
              <a:rPr lang="en-US" sz="1780">
                <a:solidFill>
                  <a:srgbClr val="000000"/>
                </a:solidFill>
                <a:latin typeface="Code Pro"/>
                <a:ea typeface="Code Pro"/>
                <a:cs typeface="Code Pro"/>
                <a:sym typeface="Code Pro"/>
              </a:rPr>
              <a:t>t </a:t>
            </a:r>
            <a:r>
              <a:rPr lang="en-US" sz="1780" b="true">
                <a:solidFill>
                  <a:srgbClr val="014C84"/>
                </a:solidFill>
                <a:latin typeface="Code Pro Bold"/>
                <a:ea typeface="Code Pro Bold"/>
                <a:cs typeface="Code Pro Bold"/>
                <a:sym typeface="Code Pro Bold"/>
              </a:rPr>
              <a:t>(false positives = 5)</a:t>
            </a:r>
            <a:r>
              <a:rPr lang="en-US" sz="1780">
                <a:solidFill>
                  <a:srgbClr val="014C84"/>
                </a:solidFill>
                <a:latin typeface="Code Pro"/>
                <a:ea typeface="Code Pro"/>
                <a:cs typeface="Code Pro"/>
                <a:sym typeface="Code Pro"/>
              </a:rPr>
              <a:t>.</a:t>
            </a:r>
          </a:p>
        </p:txBody>
      </p:sp>
      <p:sp>
        <p:nvSpPr>
          <p:cNvPr name="TextBox 10" id="10"/>
          <p:cNvSpPr txBox="true"/>
          <p:nvPr/>
        </p:nvSpPr>
        <p:spPr>
          <a:xfrm rot="0">
            <a:off x="10673987" y="6256268"/>
            <a:ext cx="7343506" cy="1026028"/>
          </a:xfrm>
          <a:prstGeom prst="rect">
            <a:avLst/>
          </a:prstGeom>
        </p:spPr>
        <p:txBody>
          <a:bodyPr anchor="t" rtlCol="false" tIns="0" lIns="0" bIns="0" rIns="0">
            <a:spAutoFit/>
          </a:bodyPr>
          <a:lstStyle/>
          <a:p>
            <a:pPr algn="just">
              <a:lnSpc>
                <a:spcPts val="2772"/>
              </a:lnSpc>
            </a:pPr>
            <a:r>
              <a:rPr lang="en-US" sz="1980">
                <a:solidFill>
                  <a:srgbClr val="000000"/>
                </a:solidFill>
                <a:latin typeface="Code Pro"/>
                <a:ea typeface="Code Pro"/>
                <a:cs typeface="Code Pro"/>
                <a:sym typeface="Code Pro"/>
              </a:rPr>
              <a:t>This very l</a:t>
            </a:r>
            <a:r>
              <a:rPr lang="en-US" sz="1980">
                <a:solidFill>
                  <a:srgbClr val="000000"/>
                </a:solidFill>
                <a:latin typeface="Code Pro"/>
                <a:ea typeface="Code Pro"/>
                <a:cs typeface="Code Pro"/>
                <a:sym typeface="Code Pro"/>
              </a:rPr>
              <a:t>ow miscla</a:t>
            </a:r>
            <a:r>
              <a:rPr lang="en-US" sz="1980">
                <a:solidFill>
                  <a:srgbClr val="000000"/>
                </a:solidFill>
                <a:latin typeface="Code Pro"/>
                <a:ea typeface="Code Pro"/>
                <a:cs typeface="Code Pro"/>
                <a:sym typeface="Code Pro"/>
              </a:rPr>
              <a:t>ssification rate indicates that the</a:t>
            </a:r>
            <a:r>
              <a:rPr lang="en-US" sz="1980">
                <a:solidFill>
                  <a:srgbClr val="000000"/>
                </a:solidFill>
                <a:latin typeface="Code Pro"/>
                <a:ea typeface="Code Pro"/>
                <a:cs typeface="Code Pro"/>
                <a:sym typeface="Code Pro"/>
              </a:rPr>
              <a:t> </a:t>
            </a:r>
            <a:r>
              <a:rPr lang="en-US" sz="1980" b="true">
                <a:solidFill>
                  <a:srgbClr val="FF9933"/>
                </a:solidFill>
                <a:latin typeface="Code Pro Bold"/>
                <a:ea typeface="Code Pro Bold"/>
                <a:cs typeface="Code Pro Bold"/>
                <a:sym typeface="Code Pro Bold"/>
              </a:rPr>
              <a:t>model is very good </a:t>
            </a:r>
            <a:r>
              <a:rPr lang="en-US" sz="1980">
                <a:solidFill>
                  <a:srgbClr val="000000"/>
                </a:solidFill>
                <a:latin typeface="Code Pro"/>
                <a:ea typeface="Code Pro"/>
                <a:cs typeface="Code Pro"/>
                <a:sym typeface="Code Pro"/>
              </a:rPr>
              <a:t>at distinguishing betwe</a:t>
            </a:r>
            <a:r>
              <a:rPr lang="en-US" sz="1980">
                <a:solidFill>
                  <a:srgbClr val="000000"/>
                </a:solidFill>
                <a:latin typeface="Code Pro"/>
                <a:ea typeface="Code Pro"/>
                <a:cs typeface="Code Pro"/>
                <a:sym typeface="Code Pro"/>
              </a:rPr>
              <a:t>en custom</a:t>
            </a:r>
            <a:r>
              <a:rPr lang="en-US" sz="1980">
                <a:solidFill>
                  <a:srgbClr val="000000"/>
                </a:solidFill>
                <a:latin typeface="Code Pro"/>
                <a:ea typeface="Code Pro"/>
                <a:cs typeface="Code Pro"/>
                <a:sym typeface="Code Pro"/>
              </a:rPr>
              <a:t>er</a:t>
            </a:r>
            <a:r>
              <a:rPr lang="en-US" sz="1980">
                <a:solidFill>
                  <a:srgbClr val="000000"/>
                </a:solidFill>
                <a:latin typeface="Code Pro"/>
                <a:ea typeface="Code Pro"/>
                <a:cs typeface="Code Pro"/>
                <a:sym typeface="Code Pro"/>
              </a:rPr>
              <a:t>s</a:t>
            </a:r>
            <a:r>
              <a:rPr lang="en-US" sz="1980">
                <a:solidFill>
                  <a:srgbClr val="000000"/>
                </a:solidFill>
                <a:latin typeface="Code Pro"/>
                <a:ea typeface="Code Pro"/>
                <a:cs typeface="Code Pro"/>
                <a:sym typeface="Code Pro"/>
              </a:rPr>
              <a:t> who are</a:t>
            </a:r>
            <a:r>
              <a:rPr lang="en-US" sz="1980">
                <a:solidFill>
                  <a:srgbClr val="000000"/>
                </a:solidFill>
                <a:latin typeface="Code Pro"/>
                <a:ea typeface="Code Pro"/>
                <a:cs typeface="Code Pro"/>
                <a:sym typeface="Code Pro"/>
              </a:rPr>
              <a:t> </a:t>
            </a:r>
            <a:r>
              <a:rPr lang="en-US" sz="1980">
                <a:solidFill>
                  <a:srgbClr val="000000"/>
                </a:solidFill>
                <a:latin typeface="Code Pro"/>
                <a:ea typeface="Code Pro"/>
                <a:cs typeface="Code Pro"/>
                <a:sym typeface="Code Pro"/>
              </a:rPr>
              <a:t>at risk</a:t>
            </a:r>
            <a:r>
              <a:rPr lang="en-US" sz="1980">
                <a:solidFill>
                  <a:srgbClr val="000000"/>
                </a:solidFill>
                <a:latin typeface="Code Pro"/>
                <a:ea typeface="Code Pro"/>
                <a:cs typeface="Code Pro"/>
                <a:sym typeface="Code Pro"/>
              </a:rPr>
              <a:t> and thos</a:t>
            </a:r>
            <a:r>
              <a:rPr lang="en-US" sz="1980">
                <a:solidFill>
                  <a:srgbClr val="000000"/>
                </a:solidFill>
                <a:latin typeface="Code Pro"/>
                <a:ea typeface="Code Pro"/>
                <a:cs typeface="Code Pro"/>
                <a:sym typeface="Code Pro"/>
              </a:rPr>
              <a:t>e</a:t>
            </a:r>
            <a:r>
              <a:rPr lang="en-US" sz="1980">
                <a:solidFill>
                  <a:srgbClr val="000000"/>
                </a:solidFill>
                <a:latin typeface="Code Pro"/>
                <a:ea typeface="Code Pro"/>
                <a:cs typeface="Code Pro"/>
                <a:sym typeface="Code Pro"/>
              </a:rPr>
              <a:t> who</a:t>
            </a:r>
            <a:r>
              <a:rPr lang="en-US" sz="1980">
                <a:solidFill>
                  <a:srgbClr val="000000"/>
                </a:solidFill>
                <a:latin typeface="Code Pro"/>
                <a:ea typeface="Code Pro"/>
                <a:cs typeface="Code Pro"/>
                <a:sym typeface="Code Pro"/>
              </a:rPr>
              <a:t> are not at risk of default.</a:t>
            </a:r>
          </a:p>
        </p:txBody>
      </p:sp>
      <p:sp>
        <p:nvSpPr>
          <p:cNvPr name="TextBox 11" id="11"/>
          <p:cNvSpPr txBox="true"/>
          <p:nvPr/>
        </p:nvSpPr>
        <p:spPr>
          <a:xfrm rot="0">
            <a:off x="10673987" y="7834746"/>
            <a:ext cx="7343506" cy="1711828"/>
          </a:xfrm>
          <a:prstGeom prst="rect">
            <a:avLst/>
          </a:prstGeom>
        </p:spPr>
        <p:txBody>
          <a:bodyPr anchor="t" rtlCol="false" tIns="0" lIns="0" bIns="0" rIns="0">
            <a:spAutoFit/>
          </a:bodyPr>
          <a:lstStyle/>
          <a:p>
            <a:pPr algn="just">
              <a:lnSpc>
                <a:spcPts val="2772"/>
              </a:lnSpc>
            </a:pPr>
            <a:r>
              <a:rPr lang="en-US" sz="1980">
                <a:solidFill>
                  <a:srgbClr val="000000"/>
                </a:solidFill>
                <a:latin typeface="Code Pro"/>
                <a:ea typeface="Code Pro"/>
                <a:cs typeface="Code Pro"/>
                <a:sym typeface="Code Pro"/>
              </a:rPr>
              <a:t>Although the</a:t>
            </a:r>
            <a:r>
              <a:rPr lang="en-US" sz="1980">
                <a:solidFill>
                  <a:srgbClr val="000000"/>
                </a:solidFill>
                <a:latin typeface="Code Pro"/>
                <a:ea typeface="Code Pro"/>
                <a:cs typeface="Code Pro"/>
                <a:sym typeface="Code Pro"/>
              </a:rPr>
              <a:t>se</a:t>
            </a:r>
            <a:r>
              <a:rPr lang="en-US" sz="1980">
                <a:solidFill>
                  <a:srgbClr val="000000"/>
                </a:solidFill>
                <a:latin typeface="Code Pro"/>
                <a:ea typeface="Code Pro"/>
                <a:cs typeface="Code Pro"/>
                <a:sym typeface="Code Pro"/>
              </a:rPr>
              <a:t> results are very impressive, additional evalu</a:t>
            </a:r>
            <a:r>
              <a:rPr lang="en-US" sz="1980">
                <a:solidFill>
                  <a:srgbClr val="000000"/>
                </a:solidFill>
                <a:latin typeface="Code Pro"/>
                <a:ea typeface="Code Pro"/>
                <a:cs typeface="Code Pro"/>
                <a:sym typeface="Code Pro"/>
              </a:rPr>
              <a:t>a</a:t>
            </a:r>
            <a:r>
              <a:rPr lang="en-US" sz="1980">
                <a:solidFill>
                  <a:srgbClr val="000000"/>
                </a:solidFill>
                <a:latin typeface="Code Pro"/>
                <a:ea typeface="Code Pro"/>
                <a:cs typeface="Code Pro"/>
                <a:sym typeface="Code Pro"/>
              </a:rPr>
              <a:t>tion</a:t>
            </a:r>
            <a:r>
              <a:rPr lang="en-US" sz="1980">
                <a:solidFill>
                  <a:srgbClr val="000000"/>
                </a:solidFill>
                <a:latin typeface="Code Pro"/>
                <a:ea typeface="Code Pro"/>
                <a:cs typeface="Code Pro"/>
                <a:sym typeface="Code Pro"/>
              </a:rPr>
              <a:t> i</a:t>
            </a:r>
            <a:r>
              <a:rPr lang="en-US" sz="1980">
                <a:solidFill>
                  <a:srgbClr val="000000"/>
                </a:solidFill>
                <a:latin typeface="Code Pro"/>
                <a:ea typeface="Code Pro"/>
                <a:cs typeface="Code Pro"/>
                <a:sym typeface="Code Pro"/>
              </a:rPr>
              <a:t>s</a:t>
            </a:r>
            <a:r>
              <a:rPr lang="en-US" sz="1980">
                <a:solidFill>
                  <a:srgbClr val="000000"/>
                </a:solidFill>
                <a:latin typeface="Code Pro"/>
                <a:ea typeface="Code Pro"/>
                <a:cs typeface="Code Pro"/>
                <a:sym typeface="Code Pro"/>
              </a:rPr>
              <a:t> </a:t>
            </a:r>
            <a:r>
              <a:rPr lang="en-US" sz="1980">
                <a:solidFill>
                  <a:srgbClr val="000000"/>
                </a:solidFill>
                <a:latin typeface="Code Pro"/>
                <a:ea typeface="Code Pro"/>
                <a:cs typeface="Code Pro"/>
                <a:sym typeface="Code Pro"/>
              </a:rPr>
              <a:t>needed to ensure that</a:t>
            </a:r>
            <a:r>
              <a:rPr lang="en-US" sz="1980">
                <a:solidFill>
                  <a:srgbClr val="000000"/>
                </a:solidFill>
                <a:latin typeface="Code Pro"/>
                <a:ea typeface="Code Pro"/>
                <a:cs typeface="Code Pro"/>
                <a:sym typeface="Code Pro"/>
              </a:rPr>
              <a:t> the </a:t>
            </a:r>
            <a:r>
              <a:rPr lang="en-US" sz="1980" b="true">
                <a:solidFill>
                  <a:srgbClr val="014C84"/>
                </a:solidFill>
                <a:latin typeface="Code Pro Bold"/>
                <a:ea typeface="Code Pro Bold"/>
                <a:cs typeface="Code Pro Bold"/>
                <a:sym typeface="Code Pro Bold"/>
              </a:rPr>
              <a:t>model does not experience overfitting</a:t>
            </a:r>
            <a:r>
              <a:rPr lang="en-US" sz="1980">
                <a:solidFill>
                  <a:srgbClr val="000000"/>
                </a:solidFill>
                <a:latin typeface="Code Pro"/>
                <a:ea typeface="Code Pro"/>
                <a:cs typeface="Code Pro"/>
                <a:sym typeface="Code Pro"/>
              </a:rPr>
              <a:t>, which is</a:t>
            </a:r>
            <a:r>
              <a:rPr lang="en-US" sz="1980">
                <a:solidFill>
                  <a:srgbClr val="000000"/>
                </a:solidFill>
                <a:latin typeface="Code Pro"/>
                <a:ea typeface="Code Pro"/>
                <a:cs typeface="Code Pro"/>
                <a:sym typeface="Code Pro"/>
              </a:rPr>
              <a:t> adjusting </a:t>
            </a:r>
            <a:r>
              <a:rPr lang="en-US" sz="1980">
                <a:solidFill>
                  <a:srgbClr val="000000"/>
                </a:solidFill>
                <a:latin typeface="Code Pro"/>
                <a:ea typeface="Code Pro"/>
                <a:cs typeface="Code Pro"/>
                <a:sym typeface="Code Pro"/>
              </a:rPr>
              <a:t>too m</a:t>
            </a:r>
            <a:r>
              <a:rPr lang="en-US" sz="1980">
                <a:solidFill>
                  <a:srgbClr val="000000"/>
                </a:solidFill>
                <a:latin typeface="Code Pro"/>
                <a:ea typeface="Code Pro"/>
                <a:cs typeface="Code Pro"/>
                <a:sym typeface="Code Pro"/>
              </a:rPr>
              <a:t>uch</a:t>
            </a:r>
            <a:r>
              <a:rPr lang="en-US" sz="1980">
                <a:solidFill>
                  <a:srgbClr val="000000"/>
                </a:solidFill>
                <a:latin typeface="Code Pro"/>
                <a:ea typeface="Code Pro"/>
                <a:cs typeface="Code Pro"/>
                <a:sym typeface="Code Pro"/>
              </a:rPr>
              <a:t> to </a:t>
            </a:r>
            <a:r>
              <a:rPr lang="en-US" sz="1980">
                <a:solidFill>
                  <a:srgbClr val="000000"/>
                </a:solidFill>
                <a:latin typeface="Code Pro"/>
                <a:ea typeface="Code Pro"/>
                <a:cs typeface="Code Pro"/>
                <a:sym typeface="Code Pro"/>
              </a:rPr>
              <a:t>th</a:t>
            </a:r>
            <a:r>
              <a:rPr lang="en-US" sz="1980">
                <a:solidFill>
                  <a:srgbClr val="000000"/>
                </a:solidFill>
                <a:latin typeface="Code Pro"/>
                <a:ea typeface="Code Pro"/>
                <a:cs typeface="Code Pro"/>
                <a:sym typeface="Code Pro"/>
              </a:rPr>
              <a:t>e</a:t>
            </a:r>
            <a:r>
              <a:rPr lang="en-US" sz="1980">
                <a:solidFill>
                  <a:srgbClr val="000000"/>
                </a:solidFill>
                <a:latin typeface="Code Pro"/>
                <a:ea typeface="Code Pro"/>
                <a:cs typeface="Code Pro"/>
                <a:sym typeface="Code Pro"/>
              </a:rPr>
              <a:t> training or</a:t>
            </a:r>
            <a:r>
              <a:rPr lang="en-US" sz="1980">
                <a:solidFill>
                  <a:srgbClr val="000000"/>
                </a:solidFill>
                <a:latin typeface="Code Pro"/>
                <a:ea typeface="Code Pro"/>
                <a:cs typeface="Code Pro"/>
                <a:sym typeface="Code Pro"/>
              </a:rPr>
              <a:t> valid</a:t>
            </a:r>
            <a:r>
              <a:rPr lang="en-US" sz="1980">
                <a:solidFill>
                  <a:srgbClr val="000000"/>
                </a:solidFill>
                <a:latin typeface="Code Pro"/>
                <a:ea typeface="Code Pro"/>
                <a:cs typeface="Code Pro"/>
                <a:sym typeface="Code Pro"/>
              </a:rPr>
              <a:t>at</a:t>
            </a:r>
            <a:r>
              <a:rPr lang="en-US" sz="1980">
                <a:solidFill>
                  <a:srgbClr val="000000"/>
                </a:solidFill>
                <a:latin typeface="Code Pro"/>
                <a:ea typeface="Code Pro"/>
                <a:cs typeface="Code Pro"/>
                <a:sym typeface="Code Pro"/>
              </a:rPr>
              <a:t>ion</a:t>
            </a:r>
            <a:r>
              <a:rPr lang="en-US" sz="1980">
                <a:solidFill>
                  <a:srgbClr val="000000"/>
                </a:solidFill>
                <a:latin typeface="Code Pro"/>
                <a:ea typeface="Code Pro"/>
                <a:cs typeface="Code Pro"/>
                <a:sym typeface="Code Pro"/>
              </a:rPr>
              <a:t> data so</a:t>
            </a:r>
            <a:r>
              <a:rPr lang="en-US" sz="1980">
                <a:solidFill>
                  <a:srgbClr val="000000"/>
                </a:solidFill>
                <a:latin typeface="Code Pro"/>
                <a:ea typeface="Code Pro"/>
                <a:cs typeface="Code Pro"/>
                <a:sym typeface="Code Pro"/>
              </a:rPr>
              <a:t> that it loses generalization when imagined on new data.</a:t>
            </a:r>
          </a:p>
        </p:txBody>
      </p:sp>
      <p:sp>
        <p:nvSpPr>
          <p:cNvPr name="Freeform 12" id="12"/>
          <p:cNvSpPr/>
          <p:nvPr/>
        </p:nvSpPr>
        <p:spPr>
          <a:xfrm flipH="false" flipV="false" rot="0">
            <a:off x="9585980" y="1139891"/>
            <a:ext cx="874011" cy="652231"/>
          </a:xfrm>
          <a:custGeom>
            <a:avLst/>
            <a:gdLst/>
            <a:ahLst/>
            <a:cxnLst/>
            <a:rect r="r" b="b" t="t" l="l"/>
            <a:pathLst>
              <a:path h="652231" w="874011">
                <a:moveTo>
                  <a:pt x="0" y="0"/>
                </a:moveTo>
                <a:lnTo>
                  <a:pt x="874011" y="0"/>
                </a:lnTo>
                <a:lnTo>
                  <a:pt x="874011" y="652230"/>
                </a:lnTo>
                <a:lnTo>
                  <a:pt x="0" y="652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585980" y="3622837"/>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626763" y="6105783"/>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626763" y="7702231"/>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9744980" y="6218168"/>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sp>
        <p:nvSpPr>
          <p:cNvPr name="TextBox 17" id="17"/>
          <p:cNvSpPr txBox="true"/>
          <p:nvPr/>
        </p:nvSpPr>
        <p:spPr>
          <a:xfrm rot="0">
            <a:off x="9744980" y="7814616"/>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sp>
        <p:nvSpPr>
          <p:cNvPr name="TextBox 18" id="18"/>
          <p:cNvSpPr txBox="true"/>
          <p:nvPr/>
        </p:nvSpPr>
        <p:spPr>
          <a:xfrm rot="0">
            <a:off x="9701092" y="3730438"/>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TextBox 19" id="19"/>
          <p:cNvSpPr txBox="true"/>
          <p:nvPr/>
        </p:nvSpPr>
        <p:spPr>
          <a:xfrm rot="0">
            <a:off x="9701092" y="1260904"/>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Freeform 20" id="20"/>
          <p:cNvSpPr/>
          <p:nvPr/>
        </p:nvSpPr>
        <p:spPr>
          <a:xfrm flipH="false" flipV="false" rot="0">
            <a:off x="-832600" y="871447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4345740" y="-3072633"/>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6507" y="21379"/>
            <a:ext cx="2830733" cy="2138547"/>
            <a:chOff x="0" y="0"/>
            <a:chExt cx="537940" cy="406400"/>
          </a:xfrm>
        </p:grpSpPr>
        <p:sp>
          <p:nvSpPr>
            <p:cNvPr name="Freeform 3" id="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4" id="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2520127" y="21379"/>
            <a:ext cx="2830733" cy="2138547"/>
            <a:chOff x="0" y="0"/>
            <a:chExt cx="537940" cy="406400"/>
          </a:xfrm>
        </p:grpSpPr>
        <p:sp>
          <p:nvSpPr>
            <p:cNvPr name="Freeform 6" id="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7" id="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4860308" y="21379"/>
            <a:ext cx="2830733" cy="2138547"/>
            <a:chOff x="0" y="0"/>
            <a:chExt cx="537940" cy="406400"/>
          </a:xfrm>
        </p:grpSpPr>
        <p:sp>
          <p:nvSpPr>
            <p:cNvPr name="Freeform 9" id="9"/>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10" id="10"/>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7066889" y="21379"/>
            <a:ext cx="2830733" cy="2138547"/>
            <a:chOff x="0" y="0"/>
            <a:chExt cx="537940" cy="406400"/>
          </a:xfrm>
        </p:grpSpPr>
        <p:sp>
          <p:nvSpPr>
            <p:cNvPr name="Freeform 12" id="12"/>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3" id="13"/>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sp>
        <p:nvSpPr>
          <p:cNvPr name="Freeform 14" id="14"/>
          <p:cNvSpPr/>
          <p:nvPr/>
        </p:nvSpPr>
        <p:spPr>
          <a:xfrm flipH="false" flipV="false" rot="0">
            <a:off x="4036947" y="2321137"/>
            <a:ext cx="10545687" cy="3627268"/>
          </a:xfrm>
          <a:custGeom>
            <a:avLst/>
            <a:gdLst/>
            <a:ahLst/>
            <a:cxnLst/>
            <a:rect r="r" b="b" t="t" l="l"/>
            <a:pathLst>
              <a:path h="3627268" w="10545687">
                <a:moveTo>
                  <a:pt x="0" y="0"/>
                </a:moveTo>
                <a:lnTo>
                  <a:pt x="10545687" y="0"/>
                </a:lnTo>
                <a:lnTo>
                  <a:pt x="10545687" y="3627269"/>
                </a:lnTo>
                <a:lnTo>
                  <a:pt x="0" y="3627269"/>
                </a:lnTo>
                <a:lnTo>
                  <a:pt x="0" y="0"/>
                </a:lnTo>
                <a:close/>
              </a:path>
            </a:pathLst>
          </a:custGeom>
          <a:blipFill>
            <a:blip r:embed="rId2"/>
            <a:stretch>
              <a:fillRect l="0" t="0" r="0" b="0"/>
            </a:stretch>
          </a:blipFill>
        </p:spPr>
      </p:sp>
      <p:sp>
        <p:nvSpPr>
          <p:cNvPr name="TextBox 15" id="15"/>
          <p:cNvSpPr txBox="true"/>
          <p:nvPr/>
        </p:nvSpPr>
        <p:spPr>
          <a:xfrm rot="0">
            <a:off x="445338" y="611477"/>
            <a:ext cx="9057807" cy="1389450"/>
          </a:xfrm>
          <a:prstGeom prst="rect">
            <a:avLst/>
          </a:prstGeom>
        </p:spPr>
        <p:txBody>
          <a:bodyPr anchor="t" rtlCol="false" tIns="0" lIns="0" bIns="0" rIns="0">
            <a:spAutoFit/>
          </a:bodyPr>
          <a:lstStyle/>
          <a:p>
            <a:pPr algn="l">
              <a:lnSpc>
                <a:spcPts val="10753"/>
              </a:lnSpc>
            </a:pPr>
            <a:r>
              <a:rPr lang="en-US" sz="9516" b="true">
                <a:solidFill>
                  <a:srgbClr val="014C84"/>
                </a:solidFill>
                <a:latin typeface="Code Pro Bold"/>
                <a:ea typeface="Code Pro Bold"/>
                <a:cs typeface="Code Pro Bold"/>
                <a:sym typeface="Code Pro Bold"/>
              </a:rPr>
              <a:t>Final</a:t>
            </a:r>
            <a:r>
              <a:rPr lang="en-US" sz="9516" b="true">
                <a:solidFill>
                  <a:srgbClr val="FFFFFF"/>
                </a:solidFill>
                <a:latin typeface="Code Pro Bold"/>
                <a:ea typeface="Code Pro Bold"/>
                <a:cs typeface="Code Pro Bold"/>
                <a:sym typeface="Code Pro Bold"/>
              </a:rPr>
              <a:t> </a:t>
            </a:r>
            <a:r>
              <a:rPr lang="en-US" sz="9516" b="true">
                <a:solidFill>
                  <a:srgbClr val="FF9933"/>
                </a:solidFill>
                <a:latin typeface="Code Pro Bold"/>
                <a:ea typeface="Code Pro Bold"/>
                <a:cs typeface="Code Pro Bold"/>
                <a:sym typeface="Code Pro Bold"/>
              </a:rPr>
              <a:t>Model</a:t>
            </a:r>
          </a:p>
        </p:txBody>
      </p:sp>
      <p:grpSp>
        <p:nvGrpSpPr>
          <p:cNvPr name="Group 16" id="16"/>
          <p:cNvGrpSpPr/>
          <p:nvPr/>
        </p:nvGrpSpPr>
        <p:grpSpPr>
          <a:xfrm rot="0">
            <a:off x="272554" y="6627901"/>
            <a:ext cx="1715873" cy="2648982"/>
            <a:chOff x="0" y="0"/>
            <a:chExt cx="2287831" cy="3531976"/>
          </a:xfrm>
        </p:grpSpPr>
        <p:grpSp>
          <p:nvGrpSpPr>
            <p:cNvPr name="Group 17" id="17"/>
            <p:cNvGrpSpPr/>
            <p:nvPr/>
          </p:nvGrpSpPr>
          <p:grpSpPr>
            <a:xfrm rot="0">
              <a:off x="0" y="0"/>
              <a:ext cx="2089321" cy="1315138"/>
              <a:chOff x="0" y="0"/>
              <a:chExt cx="567212" cy="357036"/>
            </a:xfrm>
          </p:grpSpPr>
          <p:sp>
            <p:nvSpPr>
              <p:cNvPr name="Freeform 18" id="18"/>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19" id="19"/>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0" id="20"/>
            <p:cNvGrpSpPr/>
            <p:nvPr/>
          </p:nvGrpSpPr>
          <p:grpSpPr>
            <a:xfrm rot="0">
              <a:off x="993624" y="201816"/>
              <a:ext cx="1294207" cy="911506"/>
              <a:chOff x="0" y="0"/>
              <a:chExt cx="351353" cy="247457"/>
            </a:xfrm>
          </p:grpSpPr>
          <p:sp>
            <p:nvSpPr>
              <p:cNvPr name="Freeform 21" id="21"/>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2" id="22"/>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23" id="23"/>
            <p:cNvGrpSpPr/>
            <p:nvPr/>
          </p:nvGrpSpPr>
          <p:grpSpPr>
            <a:xfrm rot="0">
              <a:off x="0" y="2216838"/>
              <a:ext cx="2089321" cy="1315138"/>
              <a:chOff x="0" y="0"/>
              <a:chExt cx="567212" cy="357036"/>
            </a:xfrm>
          </p:grpSpPr>
          <p:sp>
            <p:nvSpPr>
              <p:cNvPr name="Freeform 24" id="24"/>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25" id="25"/>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6" id="26"/>
            <p:cNvGrpSpPr/>
            <p:nvPr/>
          </p:nvGrpSpPr>
          <p:grpSpPr>
            <a:xfrm rot="0">
              <a:off x="993624" y="2418654"/>
              <a:ext cx="1294207" cy="911506"/>
              <a:chOff x="0" y="0"/>
              <a:chExt cx="351353" cy="247457"/>
            </a:xfrm>
          </p:grpSpPr>
          <p:sp>
            <p:nvSpPr>
              <p:cNvPr name="Freeform 27" id="27"/>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8" id="28"/>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29" id="29"/>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1</a:t>
              </a:r>
            </a:p>
          </p:txBody>
        </p:sp>
        <p:sp>
          <p:nvSpPr>
            <p:cNvPr name="TextBox 32" id="32"/>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2</a:t>
              </a:r>
            </a:p>
          </p:txBody>
        </p:sp>
      </p:grpSp>
      <p:sp>
        <p:nvSpPr>
          <p:cNvPr name="TextBox 33" id="33"/>
          <p:cNvSpPr txBox="true"/>
          <p:nvPr/>
        </p:nvSpPr>
        <p:spPr>
          <a:xfrm rot="0">
            <a:off x="2131303" y="6607358"/>
            <a:ext cx="7012697"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 training process was carried out, the model p</a:t>
            </a:r>
            <a:r>
              <a:rPr lang="en-US" sz="1780">
                <a:solidFill>
                  <a:srgbClr val="000000"/>
                </a:solidFill>
                <a:latin typeface="Code Pro"/>
                <a:ea typeface="Code Pro"/>
                <a:cs typeface="Code Pro"/>
                <a:sym typeface="Code Pro"/>
              </a:rPr>
              <a:t>erf</a:t>
            </a:r>
            <a:r>
              <a:rPr lang="en-US" sz="1780">
                <a:solidFill>
                  <a:srgbClr val="000000"/>
                </a:solidFill>
                <a:latin typeface="Code Pro"/>
                <a:ea typeface="Code Pro"/>
                <a:cs typeface="Code Pro"/>
                <a:sym typeface="Code Pro"/>
              </a:rPr>
              <a:t>ormance o</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data validation showed very good results with </a:t>
            </a:r>
            <a:r>
              <a:rPr lang="en-US" sz="1780" b="true">
                <a:solidFill>
                  <a:srgbClr val="FF9933"/>
                </a:solidFill>
                <a:latin typeface="Code Pro Bold"/>
                <a:ea typeface="Code Pro Bold"/>
                <a:cs typeface="Code Pro Bold"/>
                <a:sym typeface="Code Pro Bold"/>
              </a:rPr>
              <a:t>AUC metrics of 85.23%,</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precision of 78.12%, recall of 92.34%, and F1-score of 87.65%.</a:t>
            </a:r>
          </a:p>
        </p:txBody>
      </p:sp>
      <p:sp>
        <p:nvSpPr>
          <p:cNvPr name="TextBox 34" id="34"/>
          <p:cNvSpPr txBox="true"/>
          <p:nvPr/>
        </p:nvSpPr>
        <p:spPr>
          <a:xfrm rot="0">
            <a:off x="2131303" y="8322442"/>
            <a:ext cx="7012697"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high recall value indicates that the model is v</a:t>
            </a:r>
            <a:r>
              <a:rPr lang="en-US" sz="1780">
                <a:solidFill>
                  <a:srgbClr val="000000"/>
                </a:solidFill>
                <a:latin typeface="Code Pro"/>
                <a:ea typeface="Code Pro"/>
                <a:cs typeface="Code Pro"/>
                <a:sym typeface="Code Pro"/>
              </a:rPr>
              <a:t>ery effe</a:t>
            </a:r>
            <a:r>
              <a:rPr lang="en-US" sz="1780">
                <a:solidFill>
                  <a:srgbClr val="000000"/>
                </a:solidFill>
                <a:latin typeface="Code Pro"/>
                <a:ea typeface="Code Pro"/>
                <a:cs typeface="Code Pro"/>
                <a:sym typeface="Code Pro"/>
              </a:rPr>
              <a:t>ctive i</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recognizing default cases, which is important in the context of credit risk management.</a:t>
            </a:r>
          </a:p>
        </p:txBody>
      </p:sp>
      <p:sp>
        <p:nvSpPr>
          <p:cNvPr name="TextBox 35" id="35"/>
          <p:cNvSpPr txBox="true"/>
          <p:nvPr/>
        </p:nvSpPr>
        <p:spPr>
          <a:xfrm rot="0">
            <a:off x="11669662" y="6589801"/>
            <a:ext cx="6322098"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fairly high precision also indicates that most of the default p</a:t>
            </a:r>
            <a:r>
              <a:rPr lang="en-US" sz="1780">
                <a:solidFill>
                  <a:srgbClr val="000000"/>
                </a:solidFill>
                <a:latin typeface="Code Pro"/>
                <a:ea typeface="Code Pro"/>
                <a:cs typeface="Code Pro"/>
                <a:sym typeface="Code Pro"/>
              </a:rPr>
              <a:t>r</a:t>
            </a:r>
            <a:r>
              <a:rPr lang="en-US" sz="1780">
                <a:solidFill>
                  <a:srgbClr val="000000"/>
                </a:solidFill>
                <a:latin typeface="Code Pro"/>
                <a:ea typeface="Code Pro"/>
                <a:cs typeface="Code Pro"/>
                <a:sym typeface="Code Pro"/>
              </a:rPr>
              <a:t>edictions given by the model are correct, so the potential for false positives can be suppressed.</a:t>
            </a:r>
          </a:p>
        </p:txBody>
      </p:sp>
      <p:grpSp>
        <p:nvGrpSpPr>
          <p:cNvPr name="Group 36" id="36"/>
          <p:cNvGrpSpPr/>
          <p:nvPr/>
        </p:nvGrpSpPr>
        <p:grpSpPr>
          <a:xfrm rot="0">
            <a:off x="9786000" y="6627901"/>
            <a:ext cx="1715873" cy="2648982"/>
            <a:chOff x="0" y="0"/>
            <a:chExt cx="2287831" cy="3531976"/>
          </a:xfrm>
        </p:grpSpPr>
        <p:grpSp>
          <p:nvGrpSpPr>
            <p:cNvPr name="Group 37" id="37"/>
            <p:cNvGrpSpPr/>
            <p:nvPr/>
          </p:nvGrpSpPr>
          <p:grpSpPr>
            <a:xfrm rot="0">
              <a:off x="0" y="0"/>
              <a:ext cx="2089321" cy="1315138"/>
              <a:chOff x="0" y="0"/>
              <a:chExt cx="567212" cy="357036"/>
            </a:xfrm>
          </p:grpSpPr>
          <p:sp>
            <p:nvSpPr>
              <p:cNvPr name="Freeform 38" id="38"/>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39" id="39"/>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0" id="40"/>
            <p:cNvGrpSpPr/>
            <p:nvPr/>
          </p:nvGrpSpPr>
          <p:grpSpPr>
            <a:xfrm rot="0">
              <a:off x="993624" y="201816"/>
              <a:ext cx="1294207" cy="911506"/>
              <a:chOff x="0" y="0"/>
              <a:chExt cx="351353" cy="247457"/>
            </a:xfrm>
          </p:grpSpPr>
          <p:sp>
            <p:nvSpPr>
              <p:cNvPr name="Freeform 41" id="41"/>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2" id="42"/>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43" id="43"/>
            <p:cNvGrpSpPr/>
            <p:nvPr/>
          </p:nvGrpSpPr>
          <p:grpSpPr>
            <a:xfrm rot="0">
              <a:off x="0" y="2216838"/>
              <a:ext cx="2089321" cy="1315138"/>
              <a:chOff x="0" y="0"/>
              <a:chExt cx="567212" cy="357036"/>
            </a:xfrm>
          </p:grpSpPr>
          <p:sp>
            <p:nvSpPr>
              <p:cNvPr name="Freeform 44" id="44"/>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45" id="45"/>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6" id="46"/>
            <p:cNvGrpSpPr/>
            <p:nvPr/>
          </p:nvGrpSpPr>
          <p:grpSpPr>
            <a:xfrm rot="0">
              <a:off x="993624" y="2418654"/>
              <a:ext cx="1294207" cy="911506"/>
              <a:chOff x="0" y="0"/>
              <a:chExt cx="351353" cy="247457"/>
            </a:xfrm>
          </p:grpSpPr>
          <p:sp>
            <p:nvSpPr>
              <p:cNvPr name="Freeform 47" id="47"/>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8" id="48"/>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49" id="49"/>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0" id="50"/>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1" id="51"/>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3</a:t>
              </a:r>
            </a:p>
          </p:txBody>
        </p:sp>
        <p:sp>
          <p:nvSpPr>
            <p:cNvPr name="TextBox 52" id="52"/>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4</a:t>
              </a:r>
            </a:p>
          </p:txBody>
        </p:sp>
      </p:grpSp>
      <p:sp>
        <p:nvSpPr>
          <p:cNvPr name="TextBox 53" id="53"/>
          <p:cNvSpPr txBox="true"/>
          <p:nvPr/>
        </p:nvSpPr>
        <p:spPr>
          <a:xfrm rot="0">
            <a:off x="11699259" y="8165279"/>
            <a:ext cx="6322098"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These results strengthen the decision to select </a:t>
            </a:r>
            <a:r>
              <a:rPr lang="en-US" sz="1780" b="true">
                <a:solidFill>
                  <a:srgbClr val="014C84"/>
                </a:solidFill>
                <a:latin typeface="Code Pro Bold"/>
                <a:ea typeface="Code Pro Bold"/>
                <a:cs typeface="Code Pro Bold"/>
                <a:sym typeface="Code Pro Bold"/>
              </a:rPr>
              <a:t>XGBoost as the final model</a:t>
            </a:r>
            <a:r>
              <a:rPr lang="en-US" sz="1780">
                <a:solidFill>
                  <a:srgbClr val="000000"/>
                </a:solidFill>
                <a:latin typeface="Code Pro"/>
                <a:ea typeface="Code Pro"/>
                <a:cs typeface="Code Pro"/>
                <a:sym typeface="Code Pro"/>
              </a:rPr>
              <a:t>, and support further analysis such as feature importance and SHAP to determine the variables that have the most influence on credit risk prediction.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7975" y="2269364"/>
            <a:ext cx="8115300" cy="5141417"/>
          </a:xfrm>
          <a:prstGeom prst="rect">
            <a:avLst/>
          </a:prstGeom>
        </p:spPr>
        <p:txBody>
          <a:bodyPr anchor="t" rtlCol="false" tIns="0" lIns="0" bIns="0" rIns="0">
            <a:spAutoFit/>
          </a:bodyPr>
          <a:lstStyle/>
          <a:p>
            <a:pPr algn="just">
              <a:lnSpc>
                <a:spcPts val="2739"/>
              </a:lnSpc>
            </a:pPr>
            <a:r>
              <a:rPr lang="en-US" sz="1957">
                <a:solidFill>
                  <a:srgbClr val="000000"/>
                </a:solidFill>
                <a:latin typeface="Code Pro"/>
                <a:ea typeface="Code Pro"/>
                <a:cs typeface="Code Pro"/>
                <a:sym typeface="Code Pro"/>
              </a:rPr>
              <a:t>After tuning the XGBoost model and analyzing the influential features, 7 main features were obtained that have the most significant contribution in predicting the risk of customer default:</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early_cr_line_date</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and </a:t>
            </a:r>
            <a:r>
              <a:rPr lang="en-US" b="true" sz="1957">
                <a:solidFill>
                  <a:srgbClr val="FF9933"/>
                </a:solidFill>
                <a:latin typeface="Code Pro Bold"/>
                <a:ea typeface="Code Pro Bold"/>
                <a:cs typeface="Code Pro Bold"/>
                <a:sym typeface="Code Pro Bold"/>
              </a:rPr>
              <a:t>total_acc</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indicate the importance of credit history and the total number of credit accounts held.</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int_rate, recovery, and pub_rec</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indicate that interest rate conditions, recovery amounts, and public records such as bankruptcy are also determining factors</a:t>
            </a:r>
            <a:r>
              <a:rPr lang="en-US" sz="1957">
                <a:solidFill>
                  <a:srgbClr val="FFFFFF"/>
                </a:solidFill>
                <a:latin typeface="Code Pro"/>
                <a:ea typeface="Code Pro"/>
                <a:cs typeface="Code Pro"/>
                <a:sym typeface="Code Pro"/>
              </a:rPr>
              <a:t>.</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revol_util and date_last_pymnt_d</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refer to the revolving credit utilization ratio and the last payment date, which provide insight into recent payment patterns.</a:t>
            </a:r>
          </a:p>
        </p:txBody>
      </p:sp>
      <p:sp>
        <p:nvSpPr>
          <p:cNvPr name="TextBox 5" id="5"/>
          <p:cNvSpPr txBox="true"/>
          <p:nvPr/>
        </p:nvSpPr>
        <p:spPr>
          <a:xfrm rot="0">
            <a:off x="707801" y="716152"/>
            <a:ext cx="8780724" cy="953585"/>
          </a:xfrm>
          <a:prstGeom prst="rect">
            <a:avLst/>
          </a:prstGeom>
        </p:spPr>
        <p:txBody>
          <a:bodyPr anchor="t" rtlCol="false" tIns="0" lIns="0" bIns="0" rIns="0">
            <a:spAutoFit/>
          </a:bodyPr>
          <a:lstStyle/>
          <a:p>
            <a:pPr algn="l">
              <a:lnSpc>
                <a:spcPts val="7411"/>
              </a:lnSpc>
            </a:pPr>
            <a:r>
              <a:rPr lang="en-US" sz="6558" b="true">
                <a:solidFill>
                  <a:srgbClr val="FF9933"/>
                </a:solidFill>
                <a:latin typeface="Code Pro Bold"/>
                <a:ea typeface="Code Pro Bold"/>
                <a:cs typeface="Code Pro Bold"/>
                <a:sym typeface="Code Pro Bold"/>
              </a:rPr>
              <a:t>Feature </a:t>
            </a:r>
            <a:r>
              <a:rPr lang="en-US" sz="6558" b="true">
                <a:solidFill>
                  <a:srgbClr val="014C84"/>
                </a:solidFill>
                <a:latin typeface="Code Pro Bold"/>
                <a:ea typeface="Code Pro Bold"/>
                <a:cs typeface="Code Pro Bold"/>
                <a:sym typeface="Code Pro Bold"/>
              </a:rPr>
              <a:t>Importance</a:t>
            </a:r>
          </a:p>
        </p:txBody>
      </p:sp>
      <p:grpSp>
        <p:nvGrpSpPr>
          <p:cNvPr name="Group 6" id="6"/>
          <p:cNvGrpSpPr/>
          <p:nvPr/>
        </p:nvGrpSpPr>
        <p:grpSpPr>
          <a:xfrm rot="0">
            <a:off x="10192196" y="1482609"/>
            <a:ext cx="7464224" cy="74642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12794" t="0" r="-12794" b="0"/>
              </a:stretch>
            </a:blipFill>
          </p:spPr>
        </p:sp>
      </p:grpSp>
      <p:sp>
        <p:nvSpPr>
          <p:cNvPr name="TextBox 8" id="8"/>
          <p:cNvSpPr txBox="true"/>
          <p:nvPr/>
        </p:nvSpPr>
        <p:spPr>
          <a:xfrm rot="0">
            <a:off x="707801" y="7667773"/>
            <a:ext cx="8115300" cy="1712417"/>
          </a:xfrm>
          <a:prstGeom prst="rect">
            <a:avLst/>
          </a:prstGeom>
        </p:spPr>
        <p:txBody>
          <a:bodyPr anchor="t" rtlCol="false" tIns="0" lIns="0" bIns="0" rIns="0">
            <a:spAutoFit/>
          </a:bodyPr>
          <a:lstStyle/>
          <a:p>
            <a:pPr algn="just">
              <a:lnSpc>
                <a:spcPts val="2739"/>
              </a:lnSpc>
            </a:pPr>
            <a:r>
              <a:rPr lang="en-US" sz="1957">
                <a:solidFill>
                  <a:srgbClr val="000000"/>
                </a:solidFill>
                <a:latin typeface="Code Pro"/>
                <a:ea typeface="Code Pro"/>
                <a:cs typeface="Code Pro"/>
                <a:sym typeface="Code Pro"/>
              </a:rPr>
              <a:t>Based on these findings, lenders can emphasize risk assessment on credit history info</a:t>
            </a:r>
            <a:r>
              <a:rPr lang="en-US" sz="1957">
                <a:solidFill>
                  <a:srgbClr val="000000"/>
                </a:solidFill>
                <a:latin typeface="Code Pro"/>
                <a:ea typeface="Code Pro"/>
                <a:cs typeface="Code Pro"/>
                <a:sym typeface="Code Pro"/>
              </a:rPr>
              <a:t>rmation and recent payment behavior. By considering these important features, companies can</a:t>
            </a:r>
            <a:r>
              <a:rPr lang="en-US" sz="1957">
                <a:solidFill>
                  <a:srgbClr val="FFFFFF"/>
                </a:solidFill>
                <a:latin typeface="Code Pro"/>
                <a:ea typeface="Code Pro"/>
                <a:cs typeface="Code Pro"/>
                <a:sym typeface="Code Pro"/>
              </a:rPr>
              <a:t> </a:t>
            </a:r>
            <a:r>
              <a:rPr lang="en-US" sz="1957" b="true">
                <a:solidFill>
                  <a:srgbClr val="FF9933"/>
                </a:solidFill>
                <a:latin typeface="Code Pro Bold"/>
                <a:ea typeface="Code Pro Bold"/>
                <a:cs typeface="Code Pro Bold"/>
                <a:sym typeface="Code Pro Bold"/>
              </a:rPr>
              <a:t>improve their risk management strategies</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and</a:t>
            </a:r>
            <a:r>
              <a:rPr lang="en-US" sz="1957" b="true">
                <a:solidFill>
                  <a:srgbClr val="000000"/>
                </a:solidFill>
                <a:latin typeface="Code Pro Bold"/>
                <a:ea typeface="Code Pro Bold"/>
                <a:cs typeface="Code Pro Bold"/>
                <a:sym typeface="Code Pro Bold"/>
              </a:rPr>
              <a:t> </a:t>
            </a:r>
            <a:r>
              <a:rPr lang="en-US" sz="1957" b="true">
                <a:solidFill>
                  <a:srgbClr val="FF9933"/>
                </a:solidFill>
                <a:latin typeface="Code Pro Bold"/>
                <a:ea typeface="Code Pro Bold"/>
                <a:cs typeface="Code Pro Bold"/>
                <a:sym typeface="Code Pro Bold"/>
              </a:rPr>
              <a:t>minimize potential losses from customer default.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11893" y="621665"/>
            <a:ext cx="7047407" cy="823521"/>
          </a:xfrm>
          <a:prstGeom prst="rect">
            <a:avLst/>
          </a:prstGeom>
        </p:spPr>
        <p:txBody>
          <a:bodyPr anchor="t" rtlCol="false" tIns="0" lIns="0" bIns="0" rIns="0">
            <a:spAutoFit/>
          </a:bodyPr>
          <a:lstStyle/>
          <a:p>
            <a:pPr algn="r">
              <a:lnSpc>
                <a:spcPts val="6489"/>
              </a:lnSpc>
            </a:pPr>
            <a:r>
              <a:rPr lang="en-US" b="true" sz="5499">
                <a:solidFill>
                  <a:srgbClr val="FF9933"/>
                </a:solidFill>
                <a:latin typeface="Code Pro Bold"/>
                <a:ea typeface="Code Pro Bold"/>
                <a:cs typeface="Code Pro Bold"/>
                <a:sym typeface="Code Pro Bold"/>
              </a:rPr>
              <a:t>SHAP </a:t>
            </a:r>
            <a:r>
              <a:rPr lang="en-US" b="true" sz="5499">
                <a:solidFill>
                  <a:srgbClr val="014C84"/>
                </a:solidFill>
                <a:latin typeface="Code Pro Bold"/>
                <a:ea typeface="Code Pro Bold"/>
                <a:cs typeface="Code Pro Bold"/>
                <a:sym typeface="Code Pro Bold"/>
              </a:rPr>
              <a:t>Values - 1</a:t>
            </a:r>
          </a:p>
        </p:txBody>
      </p:sp>
      <p:sp>
        <p:nvSpPr>
          <p:cNvPr name="TextBox 3" id="3"/>
          <p:cNvSpPr txBox="true"/>
          <p:nvPr/>
        </p:nvSpPr>
        <p:spPr>
          <a:xfrm rot="0">
            <a:off x="358997" y="1917494"/>
            <a:ext cx="9529808" cy="7778369"/>
          </a:xfrm>
          <a:prstGeom prst="rect">
            <a:avLst/>
          </a:prstGeom>
        </p:spPr>
        <p:txBody>
          <a:bodyPr anchor="t" rtlCol="false" tIns="0" lIns="0" bIns="0" rIns="0">
            <a:spAutoFit/>
          </a:bodyPr>
          <a:lstStyle/>
          <a:p>
            <a:pPr algn="just">
              <a:lnSpc>
                <a:spcPts val="2982"/>
              </a:lnSpc>
            </a:pPr>
            <a:r>
              <a:rPr lang="en-US" b="true" sz="1899">
                <a:solidFill>
                  <a:srgbClr val="FF9933"/>
                </a:solidFill>
                <a:latin typeface="Code Pro Bold"/>
                <a:ea typeface="Code Pro Bold"/>
                <a:cs typeface="Code Pro Bold"/>
                <a:sym typeface="Code Pro Bold"/>
              </a:rPr>
              <a:t>Loan Status (loan_status_Paid, loan_status_Current, etc.)</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This feature shows that the previous loan status is very influential in predicting the risk of default.</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Loans with fully paid and current status tend to reduce the risk of default, as seen from the negative SHAP value (positive effect on repayment).</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Conversely, the late, in Grace Period, or default status shows a strong influence towards the prediction of default (positive SHAP).</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out_prncp (High-Achieving Principal)</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higher the remaining principal that has not been paid, the greater the possibility of default.</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recovery</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amount of funds that have been successfully promised from previous loans is also guaranteed by risk. A high value may indicate that the customer has previously experienced default.</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months_since_issue_d</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longer the time since the loan was issued, the more likely it is to be associated with an increased risk of default.</a:t>
            </a:r>
          </a:p>
        </p:txBody>
      </p:sp>
      <p:sp>
        <p:nvSpPr>
          <p:cNvPr name="Freeform 4" id="4"/>
          <p:cNvSpPr/>
          <p:nvPr/>
        </p:nvSpPr>
        <p:spPr>
          <a:xfrm flipH="false" flipV="false" rot="0">
            <a:off x="-1131641" y="-265819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638820" y="1603128"/>
            <a:ext cx="7011608" cy="7123710"/>
          </a:xfrm>
          <a:custGeom>
            <a:avLst/>
            <a:gdLst/>
            <a:ahLst/>
            <a:cxnLst/>
            <a:rect r="r" b="b" t="t" l="l"/>
            <a:pathLst>
              <a:path h="7123710" w="7011608">
                <a:moveTo>
                  <a:pt x="0" y="0"/>
                </a:moveTo>
                <a:lnTo>
                  <a:pt x="7011608" y="0"/>
                </a:lnTo>
                <a:lnTo>
                  <a:pt x="7011608" y="7123710"/>
                </a:lnTo>
                <a:lnTo>
                  <a:pt x="0" y="7123710"/>
                </a:lnTo>
                <a:lnTo>
                  <a:pt x="0" y="0"/>
                </a:lnTo>
                <a:close/>
              </a:path>
            </a:pathLst>
          </a:custGeom>
          <a:blipFill>
            <a:blip r:embed="rId4"/>
            <a:stretch>
              <a:fillRect l="-591" t="0" r="-591" b="0"/>
            </a:stretch>
          </a:blipFill>
        </p:spPr>
      </p:sp>
      <p:sp>
        <p:nvSpPr>
          <p:cNvPr name="Freeform 6" id="6"/>
          <p:cNvSpPr/>
          <p:nvPr/>
        </p:nvSpPr>
        <p:spPr>
          <a:xfrm flipH="false" flipV="false" rot="0">
            <a:off x="14020873" y="8481074"/>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38820" y="1603128"/>
            <a:ext cx="7011608" cy="7123710"/>
          </a:xfrm>
          <a:custGeom>
            <a:avLst/>
            <a:gdLst/>
            <a:ahLst/>
            <a:cxnLst/>
            <a:rect r="r" b="b" t="t" l="l"/>
            <a:pathLst>
              <a:path h="7123710" w="7011608">
                <a:moveTo>
                  <a:pt x="0" y="0"/>
                </a:moveTo>
                <a:lnTo>
                  <a:pt x="7011608" y="0"/>
                </a:lnTo>
                <a:lnTo>
                  <a:pt x="7011608" y="7123710"/>
                </a:lnTo>
                <a:lnTo>
                  <a:pt x="0" y="7123710"/>
                </a:lnTo>
                <a:lnTo>
                  <a:pt x="0" y="0"/>
                </a:lnTo>
                <a:close/>
              </a:path>
            </a:pathLst>
          </a:custGeom>
          <a:blipFill>
            <a:blip r:embed="rId2"/>
            <a:stretch>
              <a:fillRect l="-591" t="0" r="-591" b="0"/>
            </a:stretch>
          </a:blipFill>
        </p:spPr>
      </p:sp>
      <p:sp>
        <p:nvSpPr>
          <p:cNvPr name="TextBox 3" id="3"/>
          <p:cNvSpPr txBox="true"/>
          <p:nvPr/>
        </p:nvSpPr>
        <p:spPr>
          <a:xfrm rot="0">
            <a:off x="1028700" y="2294202"/>
            <a:ext cx="8260163" cy="4329553"/>
          </a:xfrm>
          <a:prstGeom prst="rect">
            <a:avLst/>
          </a:prstGeom>
        </p:spPr>
        <p:txBody>
          <a:bodyPr anchor="t" rtlCol="false" tIns="0" lIns="0" bIns="0" rIns="0">
            <a:spAutoFit/>
          </a:bodyPr>
          <a:lstStyle/>
          <a:p>
            <a:pPr algn="just">
              <a:lnSpc>
                <a:spcPts val="2906"/>
              </a:lnSpc>
            </a:pPr>
            <a:r>
              <a:rPr lang="en-US" b="true" sz="1899">
                <a:solidFill>
                  <a:srgbClr val="014C84"/>
                </a:solidFill>
                <a:latin typeface="Code Pro Bold"/>
                <a:ea typeface="Code Pro Bold"/>
                <a:cs typeface="Code Pro Bold"/>
                <a:sym typeface="Code Pro Bold"/>
              </a:rPr>
              <a:t>i</a:t>
            </a:r>
            <a:r>
              <a:rPr lang="en-US" b="true" sz="1899">
                <a:solidFill>
                  <a:srgbClr val="014C84"/>
                </a:solidFill>
                <a:latin typeface="Code Pro Bold"/>
                <a:ea typeface="Code Pro Bold"/>
                <a:cs typeface="Code Pro Bold"/>
                <a:sym typeface="Code Pro Bold"/>
              </a:rPr>
              <a:t>nt_rate (Interest Rate)</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Similar to the first figure, high interest rates contribute to an increased risk of default.</a:t>
            </a:r>
          </a:p>
          <a:p>
            <a:pPr algn="just">
              <a:lnSpc>
                <a:spcPts val="2906"/>
              </a:lnSpc>
            </a:pPr>
          </a:p>
          <a:p>
            <a:pPr algn="just">
              <a:lnSpc>
                <a:spcPts val="2906"/>
              </a:lnSpc>
            </a:pPr>
            <a:r>
              <a:rPr lang="en-US" b="true" sz="1899">
                <a:solidFill>
                  <a:srgbClr val="014C84"/>
                </a:solidFill>
                <a:latin typeface="Code Pro Bold"/>
                <a:ea typeface="Code Pro Bold"/>
                <a:cs typeface="Code Pro Bold"/>
                <a:sym typeface="Code Pro Bold"/>
              </a:rPr>
              <a:t>annual_inc (Annual Income)</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Low income (red SHAP dot on the right) increases the likelihood of default.</a:t>
            </a:r>
          </a:p>
          <a:p>
            <a:pPr algn="just">
              <a:lnSpc>
                <a:spcPts val="2906"/>
              </a:lnSpc>
            </a:pPr>
          </a:p>
          <a:p>
            <a:pPr algn="just">
              <a:lnSpc>
                <a:spcPts val="2906"/>
              </a:lnSpc>
            </a:pPr>
            <a:r>
              <a:rPr lang="en-US" b="true" sz="1899">
                <a:solidFill>
                  <a:srgbClr val="014C84"/>
                </a:solidFill>
                <a:latin typeface="Code Pro Bold"/>
                <a:ea typeface="Code Pro Bold"/>
                <a:cs typeface="Code Pro Bold"/>
                <a:sym typeface="Code Pro Bold"/>
              </a:rPr>
              <a:t>t</a:t>
            </a:r>
            <a:r>
              <a:rPr lang="en-US" b="true" sz="1899">
                <a:solidFill>
                  <a:srgbClr val="014C84"/>
                </a:solidFill>
                <a:latin typeface="Code Pro Bold"/>
                <a:ea typeface="Code Pro Bold"/>
                <a:cs typeface="Code Pro Bold"/>
                <a:sym typeface="Code Pro Bold"/>
              </a:rPr>
              <a:t>otal_acc, dti, total_cur_bal</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The total number of credit accounts, debt-to-income ratio, and total balances held by customers remain important indicators of repayment capacity.</a:t>
            </a:r>
          </a:p>
        </p:txBody>
      </p:sp>
      <p:sp>
        <p:nvSpPr>
          <p:cNvPr name="TextBox 4" id="4"/>
          <p:cNvSpPr txBox="true"/>
          <p:nvPr/>
        </p:nvSpPr>
        <p:spPr>
          <a:xfrm rot="0">
            <a:off x="10211893" y="621665"/>
            <a:ext cx="7047407" cy="823521"/>
          </a:xfrm>
          <a:prstGeom prst="rect">
            <a:avLst/>
          </a:prstGeom>
        </p:spPr>
        <p:txBody>
          <a:bodyPr anchor="t" rtlCol="false" tIns="0" lIns="0" bIns="0" rIns="0">
            <a:spAutoFit/>
          </a:bodyPr>
          <a:lstStyle/>
          <a:p>
            <a:pPr algn="r">
              <a:lnSpc>
                <a:spcPts val="6489"/>
              </a:lnSpc>
            </a:pPr>
            <a:r>
              <a:rPr lang="en-US" b="true" sz="5499">
                <a:solidFill>
                  <a:srgbClr val="FF9933"/>
                </a:solidFill>
                <a:latin typeface="Code Pro Bold"/>
                <a:ea typeface="Code Pro Bold"/>
                <a:cs typeface="Code Pro Bold"/>
                <a:sym typeface="Code Pro Bold"/>
              </a:rPr>
              <a:t>SHAP </a:t>
            </a:r>
            <a:r>
              <a:rPr lang="en-US" b="true" sz="5499">
                <a:solidFill>
                  <a:srgbClr val="014C84"/>
                </a:solidFill>
                <a:latin typeface="Code Pro Bold"/>
                <a:ea typeface="Code Pro Bold"/>
                <a:cs typeface="Code Pro Bold"/>
                <a:sym typeface="Code Pro Bold"/>
              </a:rPr>
              <a:t>Values - 2</a:t>
            </a:r>
          </a:p>
        </p:txBody>
      </p:sp>
      <p:sp>
        <p:nvSpPr>
          <p:cNvPr name="Freeform 5" id="5"/>
          <p:cNvSpPr/>
          <p:nvPr/>
        </p:nvSpPr>
        <p:spPr>
          <a:xfrm flipH="false" flipV="false" rot="0">
            <a:off x="-1131641" y="-265819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020873" y="8481074"/>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3009593"/>
            <a:ext cx="14096627" cy="3674299"/>
          </a:xfrm>
          <a:prstGeom prst="rect">
            <a:avLst/>
          </a:prstGeom>
        </p:spPr>
        <p:txBody>
          <a:bodyPr anchor="t" rtlCol="false" tIns="0" lIns="0" bIns="0" rIns="0">
            <a:spAutoFit/>
          </a:bodyPr>
          <a:lstStyle/>
          <a:p>
            <a:pPr algn="ctr">
              <a:lnSpc>
                <a:spcPts val="4889"/>
              </a:lnSpc>
            </a:pPr>
            <a:r>
              <a:rPr lang="en-US" sz="2999">
                <a:solidFill>
                  <a:srgbClr val="000000"/>
                </a:solidFill>
                <a:latin typeface="Code Pro"/>
                <a:ea typeface="Code Pro"/>
                <a:cs typeface="Code Pro"/>
                <a:sym typeface="Code Pro"/>
              </a:rPr>
              <a:t>Based on t</a:t>
            </a:r>
            <a:r>
              <a:rPr lang="en-US" sz="2999">
                <a:solidFill>
                  <a:srgbClr val="000000"/>
                </a:solidFill>
                <a:latin typeface="Code Pro"/>
                <a:ea typeface="Code Pro"/>
                <a:cs typeface="Code Pro"/>
                <a:sym typeface="Code Pro"/>
              </a:rPr>
              <a:t>he analysis of the importance </a:t>
            </a:r>
            <a:r>
              <a:rPr lang="en-US" sz="2999">
                <a:solidFill>
                  <a:srgbClr val="000000"/>
                </a:solidFill>
                <a:latin typeface="Code Pro"/>
                <a:ea typeface="Code Pro"/>
                <a:cs typeface="Code Pro"/>
                <a:sym typeface="Code Pro"/>
              </a:rPr>
              <a:t>of featur</a:t>
            </a:r>
            <a:r>
              <a:rPr lang="en-US" sz="2999">
                <a:solidFill>
                  <a:srgbClr val="000000"/>
                </a:solidFill>
                <a:latin typeface="Code Pro"/>
                <a:ea typeface="Code Pro"/>
                <a:cs typeface="Code Pro"/>
                <a:sym typeface="Code Pro"/>
              </a:rPr>
              <a:t>es, it was found t</a:t>
            </a:r>
            <a:r>
              <a:rPr lang="en-US" sz="2999">
                <a:solidFill>
                  <a:srgbClr val="000000"/>
                </a:solidFill>
                <a:latin typeface="Code Pro"/>
                <a:ea typeface="Code Pro"/>
                <a:cs typeface="Code Pro"/>
                <a:sym typeface="Code Pro"/>
              </a:rPr>
              <a:t>hat</a:t>
            </a:r>
            <a:r>
              <a:rPr lang="en-US" sz="2999">
                <a:solidFill>
                  <a:srgbClr val="000000"/>
                </a:solidFill>
                <a:latin typeface="Code Pro"/>
                <a:ea typeface="Code Pro"/>
                <a:cs typeface="Code Pro"/>
                <a:sym typeface="Code Pro"/>
              </a:rPr>
              <a:t> v</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riables re</a:t>
            </a:r>
            <a:r>
              <a:rPr lang="en-US" sz="2999">
                <a:solidFill>
                  <a:srgbClr val="000000"/>
                </a:solidFill>
                <a:latin typeface="Code Pro"/>
                <a:ea typeface="Code Pro"/>
                <a:cs typeface="Code Pro"/>
                <a:sym typeface="Code Pro"/>
              </a:rPr>
              <a:t>lat</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to the amount of the loa</a:t>
            </a:r>
            <a:r>
              <a:rPr lang="en-US" sz="2999">
                <a:solidFill>
                  <a:srgbClr val="000000"/>
                </a:solidFill>
                <a:latin typeface="Code Pro"/>
                <a:ea typeface="Code Pro"/>
                <a:cs typeface="Code Pro"/>
                <a:sym typeface="Code Pro"/>
              </a:rPr>
              <a:t>n p</a:t>
            </a:r>
            <a:r>
              <a:rPr lang="en-US" sz="2999">
                <a:solidFill>
                  <a:srgbClr val="000000"/>
                </a:solidFill>
                <a:latin typeface="Code Pro"/>
                <a:ea typeface="Code Pro"/>
                <a:cs typeface="Code Pro"/>
                <a:sym typeface="Code Pro"/>
              </a:rPr>
              <a:t>l</a:t>
            </a:r>
            <a:r>
              <a:rPr lang="en-US" sz="2999">
                <a:solidFill>
                  <a:srgbClr val="000000"/>
                </a:solidFill>
                <a:latin typeface="Code Pro"/>
                <a:ea typeface="Code Pro"/>
                <a:cs typeface="Code Pro"/>
                <a:sym typeface="Code Pro"/>
              </a:rPr>
              <a:t>ay a</a:t>
            </a:r>
            <a:r>
              <a:rPr lang="en-US" sz="2999">
                <a:solidFill>
                  <a:srgbClr val="000000"/>
                </a:solidFill>
                <a:latin typeface="Code Pro"/>
                <a:ea typeface="Code Pro"/>
                <a:cs typeface="Code Pro"/>
                <a:sym typeface="Code Pro"/>
              </a:rPr>
              <a:t>n </a:t>
            </a:r>
            <a:r>
              <a:rPr lang="en-US" sz="2999">
                <a:solidFill>
                  <a:srgbClr val="000000"/>
                </a:solidFill>
                <a:latin typeface="Code Pro"/>
                <a:ea typeface="Code Pro"/>
                <a:cs typeface="Code Pro"/>
                <a:sym typeface="Code Pro"/>
              </a:rPr>
              <a:t>im</a:t>
            </a:r>
            <a:r>
              <a:rPr lang="en-US" sz="2999">
                <a:solidFill>
                  <a:srgbClr val="000000"/>
                </a:solidFill>
                <a:latin typeface="Code Pro"/>
                <a:ea typeface="Code Pro"/>
                <a:cs typeface="Code Pro"/>
                <a:sym typeface="Code Pro"/>
              </a:rPr>
              <a:t>por</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t rol</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in determining the lev</a:t>
            </a:r>
            <a:r>
              <a:rPr lang="en-US" sz="2999">
                <a:solidFill>
                  <a:srgbClr val="000000"/>
                </a:solidFill>
                <a:latin typeface="Code Pro"/>
                <a:ea typeface="Code Pro"/>
                <a:cs typeface="Code Pro"/>
                <a:sym typeface="Code Pro"/>
              </a:rPr>
              <a:t>el of c</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edi</a:t>
            </a:r>
            <a:r>
              <a:rPr lang="en-US" sz="2999">
                <a:solidFill>
                  <a:srgbClr val="000000"/>
                </a:solidFill>
                <a:latin typeface="Code Pro"/>
                <a:ea typeface="Code Pro"/>
                <a:cs typeface="Code Pro"/>
                <a:sym typeface="Code Pro"/>
              </a:rPr>
              <a:t>t </a:t>
            </a:r>
            <a:r>
              <a:rPr lang="en-US" sz="2999">
                <a:solidFill>
                  <a:srgbClr val="000000"/>
                </a:solidFill>
                <a:latin typeface="Code Pro"/>
                <a:ea typeface="Code Pro"/>
                <a:cs typeface="Code Pro"/>
                <a:sym typeface="Code Pro"/>
              </a:rPr>
              <a:t>risk.</a:t>
            </a:r>
            <a:r>
              <a:rPr lang="en-US" sz="2999">
                <a:solidFill>
                  <a:srgbClr val="000000"/>
                </a:solidFill>
                <a:latin typeface="Code Pro"/>
                <a:ea typeface="Code Pro"/>
                <a:cs typeface="Code Pro"/>
                <a:sym typeface="Code Pro"/>
              </a:rPr>
              <a:t> </a:t>
            </a:r>
          </a:p>
          <a:p>
            <a:pPr algn="ctr">
              <a:lnSpc>
                <a:spcPts val="4889"/>
              </a:lnSpc>
            </a:pPr>
          </a:p>
          <a:p>
            <a:pPr algn="ctr">
              <a:lnSpc>
                <a:spcPts val="4889"/>
              </a:lnSpc>
            </a:pPr>
            <a:r>
              <a:rPr lang="en-US" sz="2999">
                <a:solidFill>
                  <a:srgbClr val="000000"/>
                </a:solidFill>
                <a:latin typeface="Code Pro"/>
                <a:ea typeface="Code Pro"/>
                <a:cs typeface="Code Pro"/>
                <a:sym typeface="Code Pro"/>
              </a:rPr>
              <a:t>This fi</a:t>
            </a:r>
            <a:r>
              <a:rPr lang="en-US" sz="2999">
                <a:solidFill>
                  <a:srgbClr val="000000"/>
                </a:solidFill>
                <a:latin typeface="Code Pro"/>
                <a:ea typeface="Code Pro"/>
                <a:cs typeface="Code Pro"/>
                <a:sym typeface="Code Pro"/>
              </a:rPr>
              <a:t>nding allo</a:t>
            </a:r>
            <a:r>
              <a:rPr lang="en-US" sz="2999">
                <a:solidFill>
                  <a:srgbClr val="000000"/>
                </a:solidFill>
                <a:latin typeface="Code Pro"/>
                <a:ea typeface="Code Pro"/>
                <a:cs typeface="Code Pro"/>
                <a:sym typeface="Code Pro"/>
              </a:rPr>
              <a:t>ws m</a:t>
            </a:r>
            <a:r>
              <a:rPr lang="en-US" sz="2999">
                <a:solidFill>
                  <a:srgbClr val="000000"/>
                </a:solidFill>
                <a:latin typeface="Code Pro"/>
                <a:ea typeface="Code Pro"/>
                <a:cs typeface="Code Pro"/>
                <a:sym typeface="Code Pro"/>
              </a:rPr>
              <a:t>e to provid</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m</a:t>
            </a:r>
            <a:r>
              <a:rPr lang="en-US" sz="2999">
                <a:solidFill>
                  <a:srgbClr val="000000"/>
                </a:solidFill>
                <a:latin typeface="Code Pro"/>
                <a:ea typeface="Code Pro"/>
                <a:cs typeface="Code Pro"/>
                <a:sym typeface="Code Pro"/>
              </a:rPr>
              <a:t>ore in-</a:t>
            </a:r>
            <a:r>
              <a:rPr lang="en-US" sz="2999" b="true">
                <a:solidFill>
                  <a:srgbClr val="014C84"/>
                </a:solidFill>
                <a:latin typeface="Code Pro Bold"/>
                <a:ea typeface="Code Pro Bold"/>
                <a:cs typeface="Code Pro Bold"/>
                <a:sym typeface="Code Pro Bold"/>
              </a:rPr>
              <a:t>depth</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t>
            </a:r>
            <a:r>
              <a:rPr lang="en-US" sz="2999" b="true">
                <a:solidFill>
                  <a:srgbClr val="FF9933"/>
                </a:solidFill>
                <a:latin typeface="Code Pro Bold"/>
                <a:ea typeface="Code Pro Bold"/>
                <a:cs typeface="Code Pro Bold"/>
                <a:sym typeface="Code Pro Bold"/>
              </a:rPr>
              <a:t>reliable recommendations </a:t>
            </a:r>
            <a:r>
              <a:rPr lang="en-US" sz="2999">
                <a:solidFill>
                  <a:srgbClr val="000000"/>
                </a:solidFill>
                <a:latin typeface="Code Pro"/>
                <a:ea typeface="Code Pro"/>
                <a:cs typeface="Code Pro"/>
                <a:sym typeface="Code Pro"/>
              </a:rPr>
              <a:t>i</a:t>
            </a:r>
            <a:r>
              <a:rPr lang="en-US" sz="2999">
                <a:solidFill>
                  <a:srgbClr val="000000"/>
                </a:solidFill>
                <a:latin typeface="Code Pro"/>
                <a:ea typeface="Code Pro"/>
                <a:cs typeface="Code Pro"/>
                <a:sym typeface="Code Pro"/>
              </a:rPr>
              <a:t>n</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asses</a:t>
            </a:r>
            <a:r>
              <a:rPr lang="en-US" sz="2999">
                <a:solidFill>
                  <a:srgbClr val="000000"/>
                </a:solidFill>
                <a:latin typeface="Code Pro"/>
                <a:ea typeface="Code Pro"/>
                <a:cs typeface="Code Pro"/>
                <a:sym typeface="Code Pro"/>
              </a:rPr>
              <a:t>sing</a:t>
            </a:r>
            <a:r>
              <a:rPr lang="en-US" sz="2999">
                <a:solidFill>
                  <a:srgbClr val="000000"/>
                </a:solidFill>
                <a:latin typeface="Code Pro"/>
                <a:ea typeface="Code Pro"/>
                <a:cs typeface="Code Pro"/>
                <a:sym typeface="Code Pro"/>
              </a:rPr>
              <a:t> cu</a:t>
            </a:r>
            <a:r>
              <a:rPr lang="en-US" sz="2999">
                <a:solidFill>
                  <a:srgbClr val="000000"/>
                </a:solidFill>
                <a:latin typeface="Code Pro"/>
                <a:ea typeface="Code Pro"/>
                <a:cs typeface="Code Pro"/>
                <a:sym typeface="Code Pro"/>
              </a:rPr>
              <a:t>stom</a:t>
            </a:r>
            <a:r>
              <a:rPr lang="en-US" sz="2999">
                <a:solidFill>
                  <a:srgbClr val="000000"/>
                </a:solidFill>
                <a:latin typeface="Code Pro"/>
                <a:ea typeface="Code Pro"/>
                <a:cs typeface="Code Pro"/>
                <a:sym typeface="Code Pro"/>
              </a:rPr>
              <a:t>er c</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dit risk</a:t>
            </a:r>
            <a:r>
              <a:rPr lang="en-US" sz="2999">
                <a:solidFill>
                  <a:srgbClr val="000000"/>
                </a:solidFill>
                <a:latin typeface="Code Pro"/>
                <a:ea typeface="Code Pro"/>
                <a:cs typeface="Code Pro"/>
                <a:sym typeface="Code Pro"/>
              </a:rPr>
              <a:t>.</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058647" y="1797618"/>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2"/>
            <a:stretch>
              <a:fillRect l="0" t="-14550" r="0" b="-14550"/>
            </a:stretch>
          </a:blipFill>
        </p:spPr>
      </p:sp>
      <p:sp>
        <p:nvSpPr>
          <p:cNvPr name="TextBox 3" id="3"/>
          <p:cNvSpPr txBox="true"/>
          <p:nvPr/>
        </p:nvSpPr>
        <p:spPr>
          <a:xfrm rot="0">
            <a:off x="983456" y="4942466"/>
            <a:ext cx="6131123" cy="823521"/>
          </a:xfrm>
          <a:prstGeom prst="rect">
            <a:avLst/>
          </a:prstGeom>
        </p:spPr>
        <p:txBody>
          <a:bodyPr anchor="t" rtlCol="false" tIns="0" lIns="0" bIns="0" rIns="0">
            <a:spAutoFit/>
          </a:bodyPr>
          <a:lstStyle/>
          <a:p>
            <a:pPr algn="ctr">
              <a:lnSpc>
                <a:spcPts val="6489"/>
              </a:lnSpc>
            </a:pPr>
            <a:r>
              <a:rPr lang="en-US" b="true" sz="5499">
                <a:solidFill>
                  <a:srgbClr val="5CE1E6"/>
                </a:solidFill>
                <a:latin typeface="Code Pro Bold"/>
                <a:ea typeface="Code Pro Bold"/>
                <a:cs typeface="Code Pro Bold"/>
                <a:sym typeface="Code Pro Bold"/>
              </a:rPr>
              <a:t>Recommendation</a:t>
            </a:r>
          </a:p>
        </p:txBody>
      </p:sp>
      <p:sp>
        <p:nvSpPr>
          <p:cNvPr name="TextBox 4" id="4"/>
          <p:cNvSpPr txBox="true"/>
          <p:nvPr/>
        </p:nvSpPr>
        <p:spPr>
          <a:xfrm rot="0">
            <a:off x="3488447" y="5817326"/>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36987" y="1831815"/>
            <a:ext cx="1669317" cy="16693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0" r="0" b="0"/>
              </a:stretch>
            </a:blipFill>
          </p:spPr>
        </p:sp>
      </p:grpSp>
      <p:grpSp>
        <p:nvGrpSpPr>
          <p:cNvPr name="Group 4" id="4"/>
          <p:cNvGrpSpPr/>
          <p:nvPr/>
        </p:nvGrpSpPr>
        <p:grpSpPr>
          <a:xfrm rot="0">
            <a:off x="8668779" y="1831815"/>
            <a:ext cx="1669317" cy="16693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6" id="6"/>
          <p:cNvGrpSpPr/>
          <p:nvPr/>
        </p:nvGrpSpPr>
        <p:grpSpPr>
          <a:xfrm rot="0">
            <a:off x="14903945" y="1831815"/>
            <a:ext cx="1669317" cy="1669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grpSp>
        <p:nvGrpSpPr>
          <p:cNvPr name="Group 8" id="8"/>
          <p:cNvGrpSpPr/>
          <p:nvPr/>
        </p:nvGrpSpPr>
        <p:grpSpPr>
          <a:xfrm rot="0">
            <a:off x="3854376" y="8097885"/>
            <a:ext cx="1669317" cy="16693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0" r="0" b="0"/>
              </a:stretch>
            </a:blipFill>
          </p:spPr>
        </p:sp>
      </p:grpSp>
      <p:sp>
        <p:nvSpPr>
          <p:cNvPr name="TextBox 10" id="10"/>
          <p:cNvSpPr txBox="true"/>
          <p:nvPr/>
        </p:nvSpPr>
        <p:spPr>
          <a:xfrm rot="0">
            <a:off x="1028700" y="3749040"/>
            <a:ext cx="4795882" cy="2731337"/>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Financial institutions or lenders are advised to </a:t>
            </a:r>
            <a:r>
              <a:rPr lang="en-US" b="true" sz="1800">
                <a:solidFill>
                  <a:srgbClr val="FF9933"/>
                </a:solidFill>
                <a:latin typeface="Code Pro Bold"/>
                <a:ea typeface="Code Pro Bold"/>
                <a:cs typeface="Code Pro Bold"/>
                <a:sym typeface="Code Pro Bold"/>
              </a:rPr>
              <a:t>strengthen their risk management systems</a:t>
            </a:r>
            <a:r>
              <a:rPr lang="en-US" sz="1800">
                <a:solidFill>
                  <a:srgbClr val="0D0D0D"/>
                </a:solidFill>
                <a:latin typeface="Code Pro"/>
                <a:ea typeface="Code Pro"/>
                <a:cs typeface="Code Pro"/>
                <a:sym typeface="Code Pro"/>
              </a:rPr>
              <a:t> </a:t>
            </a:r>
            <a:r>
              <a:rPr lang="en-US" b="true" sz="1800">
                <a:solidFill>
                  <a:srgbClr val="FF9933"/>
                </a:solidFill>
                <a:latin typeface="Code Pro Bold"/>
                <a:ea typeface="Code Pro Bold"/>
                <a:cs typeface="Code Pro Bold"/>
                <a:sym typeface="Code Pro Bold"/>
              </a:rPr>
              <a:t>by routinely</a:t>
            </a:r>
            <a:r>
              <a:rPr lang="en-US" sz="1800">
                <a:solidFill>
                  <a:srgbClr val="0D0D0D"/>
                </a:solidFill>
                <a:latin typeface="Code Pro"/>
                <a:ea typeface="Code Pro"/>
                <a:cs typeface="Code Pro"/>
                <a:sym typeface="Code Pro"/>
              </a:rPr>
              <a:t> monitoring the amount of remaining principal that has not been paid off by customers and </a:t>
            </a:r>
            <a:r>
              <a:rPr lang="en-US" b="true" sz="1800">
                <a:solidFill>
                  <a:srgbClr val="FF9933"/>
                </a:solidFill>
                <a:latin typeface="Code Pro Bold"/>
                <a:ea typeface="Code Pro Bold"/>
                <a:cs typeface="Code Pro Bold"/>
                <a:sym typeface="Code Pro Bold"/>
              </a:rPr>
              <a:t>considering preventive measures to reduce the potential risk of default.</a:t>
            </a:r>
          </a:p>
        </p:txBody>
      </p:sp>
      <p:sp>
        <p:nvSpPr>
          <p:cNvPr name="TextBox 11" id="11"/>
          <p:cNvSpPr txBox="true"/>
          <p:nvPr/>
        </p:nvSpPr>
        <p:spPr>
          <a:xfrm rot="0">
            <a:off x="1586718"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out_prncp</a:t>
            </a:r>
          </a:p>
        </p:txBody>
      </p:sp>
      <p:sp>
        <p:nvSpPr>
          <p:cNvPr name="TextBox 12" id="12"/>
          <p:cNvSpPr txBox="true"/>
          <p:nvPr/>
        </p:nvSpPr>
        <p:spPr>
          <a:xfrm rot="0">
            <a:off x="7821884"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recoveries</a:t>
            </a:r>
          </a:p>
        </p:txBody>
      </p:sp>
      <p:sp>
        <p:nvSpPr>
          <p:cNvPr name="TextBox 13" id="13"/>
          <p:cNvSpPr txBox="true"/>
          <p:nvPr/>
        </p:nvSpPr>
        <p:spPr>
          <a:xfrm rot="0">
            <a:off x="6773369" y="3758565"/>
            <a:ext cx="6052886" cy="2897821"/>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When a customer is unable to repay their loan, the company can recover some of the funds through various efforts such as selling collateral or negotiating a settlement. However, it is important for companies not to rely too much on this recovery process. Instead, companies are advised to </a:t>
            </a:r>
            <a:r>
              <a:rPr lang="en-US" b="true" sz="1704">
                <a:solidFill>
                  <a:srgbClr val="014C84"/>
                </a:solidFill>
                <a:latin typeface="Code Pro Bold"/>
                <a:ea typeface="Code Pro Bold"/>
                <a:cs typeface="Code Pro Bold"/>
                <a:sym typeface="Code Pro Bold"/>
              </a:rPr>
              <a:t>tighten their lending criteria and re-evaluate their recovery strategies to reduce expectations of recoveries and reduce the potential risk of default.</a:t>
            </a:r>
          </a:p>
        </p:txBody>
      </p:sp>
      <p:sp>
        <p:nvSpPr>
          <p:cNvPr name="TextBox 14" id="14"/>
          <p:cNvSpPr txBox="true"/>
          <p:nvPr/>
        </p:nvSpPr>
        <p:spPr>
          <a:xfrm rot="0">
            <a:off x="14057050"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annual_inc</a:t>
            </a:r>
          </a:p>
        </p:txBody>
      </p:sp>
      <p:sp>
        <p:nvSpPr>
          <p:cNvPr name="TextBox 15" id="15"/>
          <p:cNvSpPr txBox="true"/>
          <p:nvPr/>
        </p:nvSpPr>
        <p:spPr>
          <a:xfrm rot="0">
            <a:off x="13554559" y="3758565"/>
            <a:ext cx="4368087" cy="2897821"/>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Companies are advised to </a:t>
            </a:r>
            <a:r>
              <a:rPr lang="en-US" b="true" sz="1704">
                <a:solidFill>
                  <a:srgbClr val="FF9933"/>
                </a:solidFill>
                <a:latin typeface="Code Pro Bold"/>
                <a:ea typeface="Code Pro Bold"/>
                <a:cs typeface="Code Pro Bold"/>
                <a:sym typeface="Code Pro Bold"/>
              </a:rPr>
              <a:t>provide a more flexible payment scheme for customers with low incomes</a:t>
            </a:r>
            <a:r>
              <a:rPr lang="en-US" sz="1704">
                <a:solidFill>
                  <a:srgbClr val="0D0D0D"/>
                </a:solidFill>
                <a:latin typeface="Code Pro"/>
                <a:ea typeface="Code Pro"/>
                <a:cs typeface="Code Pro"/>
                <a:sym typeface="Code Pro"/>
              </a:rPr>
              <a:t>. For example, by extending the loan tenor or setting a lower interest rate. This approach can help </a:t>
            </a:r>
            <a:r>
              <a:rPr lang="en-US" b="true" sz="1704">
                <a:solidFill>
                  <a:srgbClr val="FF9933"/>
                </a:solidFill>
                <a:latin typeface="Code Pro Bold"/>
                <a:ea typeface="Code Pro Bold"/>
                <a:cs typeface="Code Pro Bold"/>
                <a:sym typeface="Code Pro Bold"/>
              </a:rPr>
              <a:t>ease the burden of monthly installments and reduce the potential for delays or failures in payments from these customers.</a:t>
            </a:r>
          </a:p>
        </p:txBody>
      </p:sp>
      <p:sp>
        <p:nvSpPr>
          <p:cNvPr name="TextBox 16" id="16"/>
          <p:cNvSpPr txBox="true"/>
          <p:nvPr/>
        </p:nvSpPr>
        <p:spPr>
          <a:xfrm rot="0">
            <a:off x="5824582" y="7797545"/>
            <a:ext cx="8794735" cy="2388491"/>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Companies should consider offering lower interest rates, especially to customers with high risk levels. For this reason, a more in-</a:t>
            </a:r>
            <a:r>
              <a:rPr lang="en-US" b="true" sz="1800">
                <a:solidFill>
                  <a:srgbClr val="014C84"/>
                </a:solidFill>
                <a:latin typeface="Code Pro Bold"/>
                <a:ea typeface="Code Pro Bold"/>
                <a:cs typeface="Code Pro Bold"/>
                <a:sym typeface="Code Pro Bold"/>
              </a:rPr>
              <a:t>depth risk analysis</a:t>
            </a:r>
            <a:r>
              <a:rPr lang="en-US" sz="1800">
                <a:solidFill>
                  <a:srgbClr val="0D0D0D"/>
                </a:solidFill>
                <a:latin typeface="Code Pro"/>
                <a:ea typeface="Code Pro"/>
                <a:cs typeface="Code Pro"/>
                <a:sym typeface="Code Pro"/>
              </a:rPr>
              <a:t> is needed to determine the interest rate that suits the risk profile of each customer. In addition, companies can also provide incentives in the form of interest rate cuts for customers who have a good and consistent payment history. These steps can help</a:t>
            </a:r>
            <a:r>
              <a:rPr lang="en-US" b="true" sz="1800">
                <a:solidFill>
                  <a:srgbClr val="014C84"/>
                </a:solidFill>
                <a:latin typeface="Code Pro Bold"/>
                <a:ea typeface="Code Pro Bold"/>
                <a:cs typeface="Code Pro Bold"/>
                <a:sym typeface="Code Pro Bold"/>
              </a:rPr>
              <a:t> reduce the risk of default while building customer trust in the lending institution</a:t>
            </a:r>
          </a:p>
        </p:txBody>
      </p:sp>
      <p:sp>
        <p:nvSpPr>
          <p:cNvPr name="TextBox 17" id="17"/>
          <p:cNvSpPr txBox="true"/>
          <p:nvPr/>
        </p:nvSpPr>
        <p:spPr>
          <a:xfrm rot="0">
            <a:off x="8118259" y="7377413"/>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int_rate</a:t>
            </a:r>
          </a:p>
        </p:txBody>
      </p:sp>
      <p:sp>
        <p:nvSpPr>
          <p:cNvPr name="Freeform 18" id="18"/>
          <p:cNvSpPr/>
          <p:nvPr/>
        </p:nvSpPr>
        <p:spPr>
          <a:xfrm flipH="false" flipV="false" rot="0">
            <a:off x="-1712036" y="-2934207"/>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4486078" y="851879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60964" y="2429958"/>
            <a:ext cx="1669317" cy="16693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0" r="0" b="0"/>
              </a:stretch>
            </a:blipFill>
          </p:spPr>
        </p:sp>
      </p:grpSp>
      <p:grpSp>
        <p:nvGrpSpPr>
          <p:cNvPr name="Group 4" id="4"/>
          <p:cNvGrpSpPr/>
          <p:nvPr/>
        </p:nvGrpSpPr>
        <p:grpSpPr>
          <a:xfrm rot="0">
            <a:off x="8492755" y="2346777"/>
            <a:ext cx="1669317" cy="16693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6" id="6"/>
          <p:cNvGrpSpPr/>
          <p:nvPr/>
        </p:nvGrpSpPr>
        <p:grpSpPr>
          <a:xfrm rot="0">
            <a:off x="14727921" y="2284447"/>
            <a:ext cx="1669317" cy="1669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grpSp>
        <p:nvGrpSpPr>
          <p:cNvPr name="Group 8" id="8"/>
          <p:cNvGrpSpPr/>
          <p:nvPr/>
        </p:nvGrpSpPr>
        <p:grpSpPr>
          <a:xfrm rot="0">
            <a:off x="7821884" y="6849477"/>
            <a:ext cx="1669317" cy="16693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0" r="0" b="0"/>
              </a:stretch>
            </a:blipFill>
          </p:spPr>
        </p:sp>
      </p:grpSp>
      <p:sp>
        <p:nvSpPr>
          <p:cNvPr name="TextBox 10" id="10"/>
          <p:cNvSpPr txBox="true"/>
          <p:nvPr/>
        </p:nvSpPr>
        <p:spPr>
          <a:xfrm rot="0">
            <a:off x="6317058" y="8699769"/>
            <a:ext cx="5148530" cy="1359953"/>
          </a:xfrm>
          <a:prstGeom prst="rect">
            <a:avLst/>
          </a:prstGeom>
        </p:spPr>
        <p:txBody>
          <a:bodyPr anchor="t" rtlCol="false" tIns="0" lIns="0" bIns="0" rIns="0">
            <a:spAutoFit/>
          </a:bodyPr>
          <a:lstStyle/>
          <a:p>
            <a:pPr algn="just">
              <a:lnSpc>
                <a:spcPts val="2700"/>
              </a:lnSpc>
            </a:pPr>
            <a:r>
              <a:rPr lang="en-US" b="true" sz="1800">
                <a:solidFill>
                  <a:srgbClr val="014C84"/>
                </a:solidFill>
                <a:latin typeface="Code Pro Bold"/>
                <a:ea typeface="Code Pro Bold"/>
                <a:cs typeface="Code Pro Bold"/>
                <a:sym typeface="Code Pro Bold"/>
              </a:rPr>
              <a:t>Analyzed default patterns based on loan age.</a:t>
            </a:r>
            <a:r>
              <a:rPr lang="en-US" sz="1800">
                <a:solidFill>
                  <a:srgbClr val="0D0D0D"/>
                </a:solidFill>
                <a:latin typeface="Code Pro"/>
                <a:ea typeface="Code Pro"/>
                <a:cs typeface="Code Pro"/>
                <a:sym typeface="Code Pro"/>
              </a:rPr>
              <a:t> For example, defaults are more common in the first 6 months, so extra monitoring during that period is crucial.</a:t>
            </a:r>
          </a:p>
        </p:txBody>
      </p:sp>
      <p:sp>
        <p:nvSpPr>
          <p:cNvPr name="Freeform 11" id="11"/>
          <p:cNvSpPr/>
          <p:nvPr/>
        </p:nvSpPr>
        <p:spPr>
          <a:xfrm flipH="false" flipV="false" rot="0">
            <a:off x="-1540639" y="-2892247"/>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486078" y="851879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644503" y="1989172"/>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loan_status_Fully Paid</a:t>
            </a:r>
          </a:p>
        </p:txBody>
      </p:sp>
      <p:sp>
        <p:nvSpPr>
          <p:cNvPr name="TextBox 14" id="14"/>
          <p:cNvSpPr txBox="true"/>
          <p:nvPr/>
        </p:nvSpPr>
        <p:spPr>
          <a:xfrm rot="0">
            <a:off x="852676" y="4201672"/>
            <a:ext cx="4795882" cy="1702799"/>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Customers with the status </a:t>
            </a:r>
            <a:r>
              <a:rPr lang="en-US" b="true" sz="1800">
                <a:solidFill>
                  <a:srgbClr val="FF9933"/>
                </a:solidFill>
                <a:latin typeface="Code Pro Bold"/>
                <a:ea typeface="Code Pro Bold"/>
                <a:cs typeface="Code Pro Bold"/>
                <a:sym typeface="Code Pro Bold"/>
              </a:rPr>
              <a:t>Fully Paid</a:t>
            </a:r>
            <a:r>
              <a:rPr lang="en-US" sz="1800">
                <a:solidFill>
                  <a:srgbClr val="0D0D0D"/>
                </a:solidFill>
                <a:latin typeface="Code Pro"/>
                <a:ea typeface="Code Pro"/>
                <a:cs typeface="Code Pro"/>
                <a:sym typeface="Code Pro"/>
              </a:rPr>
              <a:t> have a good history and can be used as a </a:t>
            </a:r>
            <a:r>
              <a:rPr lang="en-US" b="true" sz="1800">
                <a:solidFill>
                  <a:srgbClr val="FF9933"/>
                </a:solidFill>
                <a:latin typeface="Code Pro Bold"/>
                <a:ea typeface="Code Pro Bold"/>
                <a:cs typeface="Code Pro Bold"/>
                <a:sym typeface="Code Pro Bold"/>
              </a:rPr>
              <a:t>benchmark or reference in compiling a low-risk profile</a:t>
            </a:r>
            <a:r>
              <a:rPr lang="en-US" sz="1800">
                <a:solidFill>
                  <a:srgbClr val="0D0D0D"/>
                </a:solidFill>
                <a:latin typeface="Code Pro"/>
                <a:ea typeface="Code Pro"/>
                <a:cs typeface="Code Pro"/>
                <a:sym typeface="Code Pro"/>
              </a:rPr>
              <a:t>. The company can provide special offers for retention.</a:t>
            </a:r>
          </a:p>
        </p:txBody>
      </p:sp>
      <p:sp>
        <p:nvSpPr>
          <p:cNvPr name="TextBox 15" id="15"/>
          <p:cNvSpPr txBox="true"/>
          <p:nvPr/>
        </p:nvSpPr>
        <p:spPr>
          <a:xfrm rot="0">
            <a:off x="7645860" y="1947213"/>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loan_status_Current</a:t>
            </a:r>
          </a:p>
        </p:txBody>
      </p:sp>
      <p:sp>
        <p:nvSpPr>
          <p:cNvPr name="TextBox 16" id="16"/>
          <p:cNvSpPr txBox="true"/>
          <p:nvPr/>
        </p:nvSpPr>
        <p:spPr>
          <a:xfrm rot="0">
            <a:off x="6597345" y="4211197"/>
            <a:ext cx="6052886" cy="1278300"/>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Customers with the status </a:t>
            </a:r>
            <a:r>
              <a:rPr lang="en-US" b="true" sz="1704">
                <a:solidFill>
                  <a:srgbClr val="014C84"/>
                </a:solidFill>
                <a:latin typeface="Code Pro Bold"/>
                <a:ea typeface="Code Pro Bold"/>
                <a:cs typeface="Code Pro Bold"/>
                <a:sym typeface="Code Pro Bold"/>
              </a:rPr>
              <a:t>Current </a:t>
            </a:r>
            <a:r>
              <a:rPr lang="en-US" sz="1704">
                <a:solidFill>
                  <a:srgbClr val="0D0D0D"/>
                </a:solidFill>
                <a:latin typeface="Code Pro"/>
                <a:ea typeface="Code Pro"/>
                <a:cs typeface="Code Pro"/>
                <a:sym typeface="Code Pro"/>
              </a:rPr>
              <a:t>still need to be monitored for payment consistency. A periodic reminder or notification system can </a:t>
            </a:r>
            <a:r>
              <a:rPr lang="en-US" b="true" sz="1704">
                <a:solidFill>
                  <a:srgbClr val="014C84"/>
                </a:solidFill>
                <a:latin typeface="Code Pro Bold"/>
                <a:ea typeface="Code Pro Bold"/>
                <a:cs typeface="Code Pro Bold"/>
                <a:sym typeface="Code Pro Bold"/>
              </a:rPr>
              <a:t>keep customers on time in paying</a:t>
            </a:r>
          </a:p>
        </p:txBody>
      </p:sp>
      <p:sp>
        <p:nvSpPr>
          <p:cNvPr name="TextBox 17" id="17"/>
          <p:cNvSpPr txBox="true"/>
          <p:nvPr/>
        </p:nvSpPr>
        <p:spPr>
          <a:xfrm rot="0">
            <a:off x="13881026" y="1780851"/>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loan_status_Late</a:t>
            </a:r>
          </a:p>
        </p:txBody>
      </p:sp>
      <p:sp>
        <p:nvSpPr>
          <p:cNvPr name="TextBox 18" id="18"/>
          <p:cNvSpPr txBox="true"/>
          <p:nvPr/>
        </p:nvSpPr>
        <p:spPr>
          <a:xfrm rot="0">
            <a:off x="13378535" y="4211197"/>
            <a:ext cx="4368087" cy="1278300"/>
          </a:xfrm>
          <a:prstGeom prst="rect">
            <a:avLst/>
          </a:prstGeom>
        </p:spPr>
        <p:txBody>
          <a:bodyPr anchor="t" rtlCol="false" tIns="0" lIns="0" bIns="0" rIns="0">
            <a:spAutoFit/>
          </a:bodyPr>
          <a:lstStyle/>
          <a:p>
            <a:pPr algn="just">
              <a:lnSpc>
                <a:spcPts val="2556"/>
              </a:lnSpc>
            </a:pPr>
            <a:r>
              <a:rPr lang="en-US" b="true" sz="1704">
                <a:solidFill>
                  <a:srgbClr val="FF9933"/>
                </a:solidFill>
                <a:latin typeface="Code Pro Bold"/>
                <a:ea typeface="Code Pro Bold"/>
                <a:cs typeface="Code Pro Bold"/>
                <a:sym typeface="Code Pro Bold"/>
              </a:rPr>
              <a:t>Implemented quick actions</a:t>
            </a:r>
            <a:r>
              <a:rPr lang="en-US" sz="1704">
                <a:solidFill>
                  <a:srgbClr val="0D0D0D"/>
                </a:solidFill>
                <a:latin typeface="Code Pro"/>
                <a:ea typeface="Code Pro"/>
                <a:cs typeface="Code Pro"/>
                <a:sym typeface="Code Pro"/>
              </a:rPr>
              <a:t> such as strong warnings, automatic reminders, or direct consultations when customers are in this late status.</a:t>
            </a:r>
          </a:p>
        </p:txBody>
      </p:sp>
      <p:sp>
        <p:nvSpPr>
          <p:cNvPr name="TextBox 19" id="19"/>
          <p:cNvSpPr txBox="true"/>
          <p:nvPr/>
        </p:nvSpPr>
        <p:spPr>
          <a:xfrm rot="0">
            <a:off x="6987226" y="6361942"/>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months_since_issue_d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7850" y="4633900"/>
            <a:ext cx="833196" cy="1019200"/>
          </a:xfrm>
          <a:custGeom>
            <a:avLst/>
            <a:gdLst/>
            <a:ahLst/>
            <a:cxnLst/>
            <a:rect r="r" b="b" t="t" l="l"/>
            <a:pathLst>
              <a:path h="1019200" w="833196">
                <a:moveTo>
                  <a:pt x="0" y="0"/>
                </a:moveTo>
                <a:lnTo>
                  <a:pt x="833196" y="0"/>
                </a:lnTo>
                <a:lnTo>
                  <a:pt x="833196" y="1019200"/>
                </a:lnTo>
                <a:lnTo>
                  <a:pt x="0" y="101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12269" y="714596"/>
            <a:ext cx="252159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Outline</a:t>
            </a:r>
          </a:p>
        </p:txBody>
      </p:sp>
      <p:sp>
        <p:nvSpPr>
          <p:cNvPr name="Freeform 4" id="4"/>
          <p:cNvSpPr/>
          <p:nvPr/>
        </p:nvSpPr>
        <p:spPr>
          <a:xfrm flipH="false" flipV="false" rot="6000">
            <a:off x="755072" y="3184244"/>
            <a:ext cx="18296534" cy="4937711"/>
          </a:xfrm>
          <a:custGeom>
            <a:avLst/>
            <a:gdLst/>
            <a:ahLst/>
            <a:cxnLst/>
            <a:rect r="r" b="b" t="t" l="l"/>
            <a:pathLst>
              <a:path h="4937711" w="18296534">
                <a:moveTo>
                  <a:pt x="0" y="31919"/>
                </a:moveTo>
                <a:lnTo>
                  <a:pt x="18287972" y="0"/>
                </a:lnTo>
                <a:lnTo>
                  <a:pt x="18296534" y="4905793"/>
                </a:lnTo>
                <a:lnTo>
                  <a:pt x="8562" y="4937711"/>
                </a:lnTo>
                <a:lnTo>
                  <a:pt x="0" y="31919"/>
                </a:lnTo>
                <a:close/>
              </a:path>
            </a:pathLst>
          </a:custGeom>
          <a:blipFill>
            <a:blip r:embed="rId4">
              <a:extLst>
                <a:ext uri="{96DAC541-7B7A-43D3-8B79-37D633B846F1}">
                  <asvg:svgBlip xmlns:asvg="http://schemas.microsoft.com/office/drawing/2016/SVG/main" r:embed="rId5"/>
                </a:ext>
              </a:extLst>
            </a:blip>
            <a:stretch>
              <a:fillRect l="-1209" t="-1304" r="-3383" b="-46790"/>
            </a:stretch>
          </a:blipFill>
        </p:spPr>
      </p:sp>
      <p:sp>
        <p:nvSpPr>
          <p:cNvPr name="TextBox 5" id="5"/>
          <p:cNvSpPr txBox="true"/>
          <p:nvPr/>
        </p:nvSpPr>
        <p:spPr>
          <a:xfrm rot="0">
            <a:off x="5075142"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EDA</a:t>
            </a:r>
          </a:p>
        </p:txBody>
      </p:sp>
      <p:sp>
        <p:nvSpPr>
          <p:cNvPr name="TextBox 6" id="6"/>
          <p:cNvSpPr txBox="true"/>
          <p:nvPr/>
        </p:nvSpPr>
        <p:spPr>
          <a:xfrm rot="0">
            <a:off x="9459907"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ML Modeling</a:t>
            </a:r>
          </a:p>
        </p:txBody>
      </p:sp>
      <p:sp>
        <p:nvSpPr>
          <p:cNvPr name="TextBox 7" id="7"/>
          <p:cNvSpPr txBox="true"/>
          <p:nvPr/>
        </p:nvSpPr>
        <p:spPr>
          <a:xfrm rot="0">
            <a:off x="759339"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Business Problem </a:t>
            </a:r>
          </a:p>
        </p:txBody>
      </p:sp>
      <p:sp>
        <p:nvSpPr>
          <p:cNvPr name="TextBox 8" id="8"/>
          <p:cNvSpPr txBox="true"/>
          <p:nvPr/>
        </p:nvSpPr>
        <p:spPr>
          <a:xfrm rot="0">
            <a:off x="13786571"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Recommendation</a:t>
            </a:r>
          </a:p>
        </p:txBody>
      </p:sp>
      <p:sp>
        <p:nvSpPr>
          <p:cNvPr name="TextBox 9" id="9"/>
          <p:cNvSpPr txBox="true"/>
          <p:nvPr/>
        </p:nvSpPr>
        <p:spPr>
          <a:xfrm rot="0">
            <a:off x="759339" y="8067900"/>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B</a:t>
            </a:r>
            <a:r>
              <a:rPr lang="en-US" sz="2057">
                <a:solidFill>
                  <a:srgbClr val="000000"/>
                </a:solidFill>
                <a:latin typeface="Code Pro"/>
                <a:ea typeface="Code Pro"/>
                <a:cs typeface="Code Pro"/>
                <a:sym typeface="Code Pro"/>
              </a:rPr>
              <a:t>ackground and </a:t>
            </a:r>
          </a:p>
          <a:p>
            <a:pPr algn="ctr">
              <a:lnSpc>
                <a:spcPts val="2879"/>
              </a:lnSpc>
            </a:pPr>
            <a:r>
              <a:rPr lang="en-US" sz="2057">
                <a:solidFill>
                  <a:srgbClr val="000000"/>
                </a:solidFill>
                <a:latin typeface="Code Pro"/>
                <a:ea typeface="Code Pro"/>
                <a:cs typeface="Code Pro"/>
                <a:sym typeface="Code Pro"/>
              </a:rPr>
              <a:t>O</a:t>
            </a:r>
            <a:r>
              <a:rPr lang="en-US" sz="2057">
                <a:solidFill>
                  <a:srgbClr val="000000"/>
                </a:solidFill>
                <a:latin typeface="Code Pro"/>
                <a:ea typeface="Code Pro"/>
                <a:cs typeface="Code Pro"/>
                <a:sym typeface="Code Pro"/>
              </a:rPr>
              <a:t>bjective of Classification</a:t>
            </a:r>
          </a:p>
        </p:txBody>
      </p:sp>
      <p:sp>
        <p:nvSpPr>
          <p:cNvPr name="TextBox 10" id="10"/>
          <p:cNvSpPr txBox="true"/>
          <p:nvPr/>
        </p:nvSpPr>
        <p:spPr>
          <a:xfrm rot="0">
            <a:off x="9459907" y="8067900"/>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Pre-processing and </a:t>
            </a:r>
          </a:p>
          <a:p>
            <a:pPr algn="ctr">
              <a:lnSpc>
                <a:spcPts val="2879"/>
              </a:lnSpc>
            </a:pPr>
            <a:r>
              <a:rPr lang="en-US" sz="2057">
                <a:solidFill>
                  <a:srgbClr val="000000"/>
                </a:solidFill>
                <a:latin typeface="Code Pro"/>
                <a:ea typeface="Code Pro"/>
                <a:cs typeface="Code Pro"/>
                <a:sym typeface="Code Pro"/>
              </a:rPr>
              <a:t>Model Comparison</a:t>
            </a:r>
          </a:p>
        </p:txBody>
      </p:sp>
      <p:sp>
        <p:nvSpPr>
          <p:cNvPr name="TextBox 11" id="11"/>
          <p:cNvSpPr txBox="true"/>
          <p:nvPr/>
        </p:nvSpPr>
        <p:spPr>
          <a:xfrm rot="0">
            <a:off x="13745812" y="2324531"/>
            <a:ext cx="4109617" cy="107170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Business Advice for Improving Credit Risk</a:t>
            </a:r>
          </a:p>
          <a:p>
            <a:pPr algn="ctr">
              <a:lnSpc>
                <a:spcPts val="2879"/>
              </a:lnSpc>
            </a:pPr>
          </a:p>
        </p:txBody>
      </p:sp>
      <p:sp>
        <p:nvSpPr>
          <p:cNvPr name="TextBox 12" id="12"/>
          <p:cNvSpPr txBox="true"/>
          <p:nvPr/>
        </p:nvSpPr>
        <p:spPr>
          <a:xfrm rot="0">
            <a:off x="5075142" y="2324531"/>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Dataset Overview and Business Insights</a:t>
            </a:r>
          </a:p>
        </p:txBody>
      </p:sp>
      <p:sp>
        <p:nvSpPr>
          <p:cNvPr name="Freeform 13" id="13"/>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32600" y="8587361"/>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84AD">
                <a:alpha val="100000"/>
              </a:srgbClr>
            </a:gs>
            <a:gs pos="100000">
              <a:srgbClr val="002347">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365425"/>
            <a:ext cx="18288000" cy="5770341"/>
          </a:xfrm>
          <a:custGeom>
            <a:avLst/>
            <a:gdLst/>
            <a:ahLst/>
            <a:cxnLst/>
            <a:rect r="r" b="b" t="t" l="l"/>
            <a:pathLst>
              <a:path h="5770341" w="18288000">
                <a:moveTo>
                  <a:pt x="0" y="0"/>
                </a:moveTo>
                <a:lnTo>
                  <a:pt x="18288000" y="0"/>
                </a:lnTo>
                <a:lnTo>
                  <a:pt x="18288000" y="5770341"/>
                </a:lnTo>
                <a:lnTo>
                  <a:pt x="0" y="5770341"/>
                </a:lnTo>
                <a:lnTo>
                  <a:pt x="0" y="0"/>
                </a:lnTo>
                <a:close/>
              </a:path>
            </a:pathLst>
          </a:custGeom>
          <a:blipFill>
            <a:blip r:embed="rId2">
              <a:alphaModFix amt="32999"/>
            </a:blip>
            <a:stretch>
              <a:fillRect l="-34908" t="0" r="-30072" b="0"/>
            </a:stretch>
          </a:blipFill>
        </p:spPr>
      </p:sp>
      <p:grpSp>
        <p:nvGrpSpPr>
          <p:cNvPr name="Group 3" id="3"/>
          <p:cNvGrpSpPr/>
          <p:nvPr/>
        </p:nvGrpSpPr>
        <p:grpSpPr>
          <a:xfrm rot="0">
            <a:off x="-3929545" y="754606"/>
            <a:ext cx="15291507" cy="8761042"/>
            <a:chOff x="0" y="0"/>
            <a:chExt cx="1063995" cy="609600"/>
          </a:xfrm>
        </p:grpSpPr>
        <p:sp>
          <p:nvSpPr>
            <p:cNvPr name="Freeform 4" id="4"/>
            <p:cNvSpPr/>
            <p:nvPr/>
          </p:nvSpPr>
          <p:spPr>
            <a:xfrm flipH="false" flipV="false" rot="0">
              <a:off x="7996" y="0"/>
              <a:ext cx="1048003" cy="609600"/>
            </a:xfrm>
            <a:custGeom>
              <a:avLst/>
              <a:gdLst/>
              <a:ahLst/>
              <a:cxnLst/>
              <a:rect r="r" b="b" t="t" l="l"/>
              <a:pathLst>
                <a:path h="609600" w="1048003">
                  <a:moveTo>
                    <a:pt x="228113" y="0"/>
                  </a:moveTo>
                  <a:lnTo>
                    <a:pt x="1023090" y="0"/>
                  </a:lnTo>
                  <a:cubicBezTo>
                    <a:pt x="1030714" y="0"/>
                    <a:pt x="1037874" y="3665"/>
                    <a:pt x="1042332" y="9850"/>
                  </a:cubicBezTo>
                  <a:cubicBezTo>
                    <a:pt x="1046790" y="16036"/>
                    <a:pt x="1048003" y="23987"/>
                    <a:pt x="1045592" y="31220"/>
                  </a:cubicBezTo>
                  <a:lnTo>
                    <a:pt x="863205" y="578380"/>
                  </a:lnTo>
                  <a:cubicBezTo>
                    <a:pt x="856991" y="597024"/>
                    <a:pt x="839543" y="609600"/>
                    <a:pt x="819890" y="609600"/>
                  </a:cubicBezTo>
                  <a:lnTo>
                    <a:pt x="24913" y="609600"/>
                  </a:lnTo>
                  <a:cubicBezTo>
                    <a:pt x="17288" y="609600"/>
                    <a:pt x="10129" y="605935"/>
                    <a:pt x="5671" y="599750"/>
                  </a:cubicBezTo>
                  <a:cubicBezTo>
                    <a:pt x="1213" y="593564"/>
                    <a:pt x="0" y="585613"/>
                    <a:pt x="2411" y="578380"/>
                  </a:cubicBezTo>
                  <a:lnTo>
                    <a:pt x="184797" y="31220"/>
                  </a:lnTo>
                  <a:cubicBezTo>
                    <a:pt x="191012" y="12576"/>
                    <a:pt x="208460" y="0"/>
                    <a:pt x="228113" y="0"/>
                  </a:cubicBezTo>
                  <a:close/>
                </a:path>
              </a:pathLst>
            </a:custGeom>
            <a:solidFill>
              <a:srgbClr val="FFFFFF"/>
            </a:solidFill>
          </p:spPr>
        </p:sp>
        <p:sp>
          <p:nvSpPr>
            <p:cNvPr name="TextBox 5" id="5"/>
            <p:cNvSpPr txBox="true"/>
            <p:nvPr/>
          </p:nvSpPr>
          <p:spPr>
            <a:xfrm>
              <a:off x="101600" y="-38100"/>
              <a:ext cx="860795"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92256" y="-148049"/>
            <a:ext cx="10709700" cy="10583097"/>
            <a:chOff x="0" y="0"/>
            <a:chExt cx="616893" cy="609600"/>
          </a:xfrm>
        </p:grpSpPr>
        <p:sp>
          <p:nvSpPr>
            <p:cNvPr name="Freeform 7" id="7"/>
            <p:cNvSpPr/>
            <p:nvPr/>
          </p:nvSpPr>
          <p:spPr>
            <a:xfrm flipH="false" flipV="false" rot="0">
              <a:off x="0" y="0"/>
              <a:ext cx="616893" cy="609600"/>
            </a:xfrm>
            <a:custGeom>
              <a:avLst/>
              <a:gdLst/>
              <a:ahLst/>
              <a:cxnLst/>
              <a:rect r="r" b="b" t="t" l="l"/>
              <a:pathLst>
                <a:path h="609600" w="616893">
                  <a:moveTo>
                    <a:pt x="203200" y="0"/>
                  </a:moveTo>
                  <a:lnTo>
                    <a:pt x="616893" y="0"/>
                  </a:lnTo>
                  <a:lnTo>
                    <a:pt x="413693" y="609600"/>
                  </a:lnTo>
                  <a:lnTo>
                    <a:pt x="0" y="609600"/>
                  </a:lnTo>
                  <a:lnTo>
                    <a:pt x="203200" y="0"/>
                  </a:lnTo>
                  <a:close/>
                </a:path>
              </a:pathLst>
            </a:custGeom>
            <a:solidFill>
              <a:srgbClr val="FFFFFF"/>
            </a:solidFill>
          </p:spPr>
        </p:sp>
        <p:sp>
          <p:nvSpPr>
            <p:cNvPr name="TextBox 8" id="8"/>
            <p:cNvSpPr txBox="true"/>
            <p:nvPr/>
          </p:nvSpPr>
          <p:spPr>
            <a:xfrm>
              <a:off x="101600" y="-38100"/>
              <a:ext cx="413693"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287330" y="754606"/>
            <a:ext cx="11355508" cy="8880952"/>
            <a:chOff x="0" y="0"/>
            <a:chExt cx="15140677" cy="11841270"/>
          </a:xfrm>
        </p:grpSpPr>
        <p:grpSp>
          <p:nvGrpSpPr>
            <p:cNvPr name="Group 10" id="10"/>
            <p:cNvGrpSpPr/>
            <p:nvPr/>
          </p:nvGrpSpPr>
          <p:grpSpPr>
            <a:xfrm rot="0">
              <a:off x="0" y="0"/>
              <a:ext cx="15140677" cy="11841270"/>
              <a:chOff x="0" y="0"/>
              <a:chExt cx="779457" cy="609600"/>
            </a:xfrm>
          </p:grpSpPr>
          <p:sp>
            <p:nvSpPr>
              <p:cNvPr name="Freeform 11" id="11"/>
              <p:cNvSpPr/>
              <p:nvPr/>
            </p:nvSpPr>
            <p:spPr>
              <a:xfrm flipH="false" flipV="false" rot="0">
                <a:off x="10104" y="0"/>
                <a:ext cx="759248" cy="609600"/>
              </a:xfrm>
              <a:custGeom>
                <a:avLst/>
                <a:gdLst/>
                <a:ahLst/>
                <a:cxnLst/>
                <a:rect r="r" b="b" t="t" l="l"/>
                <a:pathLst>
                  <a:path h="609600" w="759248">
                    <a:moveTo>
                      <a:pt x="234684" y="0"/>
                    </a:moveTo>
                    <a:lnTo>
                      <a:pt x="727764" y="0"/>
                    </a:lnTo>
                    <a:cubicBezTo>
                      <a:pt x="737400" y="0"/>
                      <a:pt x="746448" y="4632"/>
                      <a:pt x="752081" y="12448"/>
                    </a:cubicBezTo>
                    <a:cubicBezTo>
                      <a:pt x="757715" y="20265"/>
                      <a:pt x="759248" y="30313"/>
                      <a:pt x="756201" y="39454"/>
                    </a:cubicBezTo>
                    <a:lnTo>
                      <a:pt x="579304" y="570146"/>
                    </a:lnTo>
                    <a:cubicBezTo>
                      <a:pt x="571450" y="593707"/>
                      <a:pt x="549400" y="609600"/>
                      <a:pt x="524564" y="609600"/>
                    </a:cubicBezTo>
                    <a:lnTo>
                      <a:pt x="31484" y="609600"/>
                    </a:lnTo>
                    <a:cubicBezTo>
                      <a:pt x="21849" y="609600"/>
                      <a:pt x="12801" y="604968"/>
                      <a:pt x="7167" y="597152"/>
                    </a:cubicBezTo>
                    <a:cubicBezTo>
                      <a:pt x="1533" y="589335"/>
                      <a:pt x="0" y="579287"/>
                      <a:pt x="3047" y="570146"/>
                    </a:cubicBezTo>
                    <a:lnTo>
                      <a:pt x="179945" y="39454"/>
                    </a:lnTo>
                    <a:cubicBezTo>
                      <a:pt x="187798" y="15893"/>
                      <a:pt x="209848" y="0"/>
                      <a:pt x="234684" y="0"/>
                    </a:cubicBezTo>
                    <a:close/>
                  </a:path>
                </a:pathLst>
              </a:custGeom>
              <a:gradFill rotWithShape="true">
                <a:gsLst>
                  <a:gs pos="0">
                    <a:srgbClr val="2B5E80">
                      <a:alpha val="100000"/>
                    </a:srgbClr>
                  </a:gs>
                  <a:gs pos="50000">
                    <a:srgbClr val="2B5E80">
                      <a:alpha val="100000"/>
                    </a:srgbClr>
                  </a:gs>
                  <a:gs pos="100000">
                    <a:srgbClr val="0480A8">
                      <a:alpha val="100000"/>
                    </a:srgbClr>
                  </a:gs>
                </a:gsLst>
                <a:lin ang="0"/>
              </a:gradFill>
            </p:spPr>
          </p:sp>
          <p:sp>
            <p:nvSpPr>
              <p:cNvPr name="TextBox 12" id="12"/>
              <p:cNvSpPr txBox="true"/>
              <p:nvPr/>
            </p:nvSpPr>
            <p:spPr>
              <a:xfrm>
                <a:off x="101600" y="-38100"/>
                <a:ext cx="576257"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69737" y="407986"/>
              <a:ext cx="14033361" cy="11007157"/>
              <a:chOff x="0" y="0"/>
              <a:chExt cx="777198" cy="609600"/>
            </a:xfrm>
          </p:grpSpPr>
          <p:sp>
            <p:nvSpPr>
              <p:cNvPr name="Freeform 14" id="14"/>
              <p:cNvSpPr/>
              <p:nvPr/>
            </p:nvSpPr>
            <p:spPr>
              <a:xfrm flipH="false" flipV="false" rot="0">
                <a:off x="8757" y="0"/>
                <a:ext cx="759683" cy="609600"/>
              </a:xfrm>
              <a:custGeom>
                <a:avLst/>
                <a:gdLst/>
                <a:ahLst/>
                <a:cxnLst/>
                <a:rect r="r" b="b" t="t" l="l"/>
                <a:pathLst>
                  <a:path h="609600" w="759683">
                    <a:moveTo>
                      <a:pt x="230486" y="0"/>
                    </a:moveTo>
                    <a:lnTo>
                      <a:pt x="732398" y="0"/>
                    </a:lnTo>
                    <a:cubicBezTo>
                      <a:pt x="740748" y="0"/>
                      <a:pt x="748590" y="4014"/>
                      <a:pt x="753472" y="10789"/>
                    </a:cubicBezTo>
                    <a:cubicBezTo>
                      <a:pt x="758355" y="17563"/>
                      <a:pt x="759684" y="26271"/>
                      <a:pt x="757043" y="34193"/>
                    </a:cubicBezTo>
                    <a:lnTo>
                      <a:pt x="576638" y="575407"/>
                    </a:lnTo>
                    <a:cubicBezTo>
                      <a:pt x="569832" y="595827"/>
                      <a:pt x="550722" y="609600"/>
                      <a:pt x="529198" y="609600"/>
                    </a:cubicBezTo>
                    <a:lnTo>
                      <a:pt x="27286" y="609600"/>
                    </a:lnTo>
                    <a:cubicBezTo>
                      <a:pt x="18935" y="609600"/>
                      <a:pt x="11094" y="605586"/>
                      <a:pt x="6211" y="598811"/>
                    </a:cubicBezTo>
                    <a:cubicBezTo>
                      <a:pt x="1329" y="592037"/>
                      <a:pt x="0" y="583329"/>
                      <a:pt x="2641" y="575407"/>
                    </a:cubicBezTo>
                    <a:lnTo>
                      <a:pt x="183045" y="34193"/>
                    </a:lnTo>
                    <a:cubicBezTo>
                      <a:pt x="189852" y="13773"/>
                      <a:pt x="208961" y="0"/>
                      <a:pt x="230486" y="0"/>
                    </a:cubicBezTo>
                    <a:close/>
                  </a:path>
                </a:pathLst>
              </a:custGeom>
              <a:blipFill>
                <a:blip r:embed="rId3"/>
                <a:stretch>
                  <a:fillRect l="-10428" t="0" r="-10428" b="0"/>
                </a:stretch>
              </a:blipFill>
            </p:spPr>
          </p:sp>
        </p:grpSp>
      </p:grpSp>
      <p:grpSp>
        <p:nvGrpSpPr>
          <p:cNvPr name="Group 15" id="15"/>
          <p:cNvGrpSpPr/>
          <p:nvPr/>
        </p:nvGrpSpPr>
        <p:grpSpPr>
          <a:xfrm rot="0">
            <a:off x="-329865" y="4312026"/>
            <a:ext cx="10888743" cy="1213277"/>
            <a:chOff x="0" y="0"/>
            <a:chExt cx="2867817" cy="319546"/>
          </a:xfrm>
        </p:grpSpPr>
        <p:sp>
          <p:nvSpPr>
            <p:cNvPr name="Freeform 16" id="16"/>
            <p:cNvSpPr/>
            <p:nvPr/>
          </p:nvSpPr>
          <p:spPr>
            <a:xfrm flipH="false" flipV="false" rot="0">
              <a:off x="0" y="0"/>
              <a:ext cx="2867817" cy="319546"/>
            </a:xfrm>
            <a:custGeom>
              <a:avLst/>
              <a:gdLst/>
              <a:ahLst/>
              <a:cxnLst/>
              <a:rect r="r" b="b" t="t" l="l"/>
              <a:pathLst>
                <a:path h="319546" w="2867817">
                  <a:moveTo>
                    <a:pt x="0" y="0"/>
                  </a:moveTo>
                  <a:lnTo>
                    <a:pt x="2867817" y="0"/>
                  </a:lnTo>
                  <a:lnTo>
                    <a:pt x="2867817" y="319546"/>
                  </a:lnTo>
                  <a:lnTo>
                    <a:pt x="0" y="319546"/>
                  </a:lnTo>
                  <a:close/>
                </a:path>
              </a:pathLst>
            </a:custGeom>
            <a:gradFill rotWithShape="true">
              <a:gsLst>
                <a:gs pos="0">
                  <a:srgbClr val="003D7B">
                    <a:alpha val="100000"/>
                  </a:srgbClr>
                </a:gs>
                <a:gs pos="100000">
                  <a:srgbClr val="7FAFB8">
                    <a:alpha val="0"/>
                  </a:srgbClr>
                </a:gs>
              </a:gsLst>
              <a:lin ang="0"/>
            </a:gradFill>
          </p:spPr>
        </p:sp>
        <p:sp>
          <p:nvSpPr>
            <p:cNvPr name="TextBox 17" id="17"/>
            <p:cNvSpPr txBox="true"/>
            <p:nvPr/>
          </p:nvSpPr>
          <p:spPr>
            <a:xfrm>
              <a:off x="0" y="-38100"/>
              <a:ext cx="2867817" cy="357646"/>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056303" y="7959644"/>
            <a:ext cx="341363" cy="341363"/>
          </a:xfrm>
          <a:custGeom>
            <a:avLst/>
            <a:gdLst/>
            <a:ahLst/>
            <a:cxnLst/>
            <a:rect r="r" b="b" t="t" l="l"/>
            <a:pathLst>
              <a:path h="341363" w="341363">
                <a:moveTo>
                  <a:pt x="0" y="0"/>
                </a:moveTo>
                <a:lnTo>
                  <a:pt x="341363" y="0"/>
                </a:lnTo>
                <a:lnTo>
                  <a:pt x="341363" y="341363"/>
                </a:lnTo>
                <a:lnTo>
                  <a:pt x="0" y="341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1792256" y="-549375"/>
            <a:ext cx="2887770" cy="2138241"/>
            <a:chOff x="0" y="0"/>
            <a:chExt cx="823286" cy="609600"/>
          </a:xfrm>
        </p:grpSpPr>
        <p:sp>
          <p:nvSpPr>
            <p:cNvPr name="Freeform 20" id="20"/>
            <p:cNvSpPr/>
            <p:nvPr/>
          </p:nvSpPr>
          <p:spPr>
            <a:xfrm flipH="false" flipV="false" rot="0">
              <a:off x="24101" y="0"/>
              <a:ext cx="775085" cy="609600"/>
            </a:xfrm>
            <a:custGeom>
              <a:avLst/>
              <a:gdLst/>
              <a:ahLst/>
              <a:cxnLst/>
              <a:rect r="r" b="b" t="t" l="l"/>
              <a:pathLst>
                <a:path h="609600" w="775085">
                  <a:moveTo>
                    <a:pt x="278294" y="0"/>
                  </a:moveTo>
                  <a:lnTo>
                    <a:pt x="699991" y="0"/>
                  </a:lnTo>
                  <a:cubicBezTo>
                    <a:pt x="722972" y="0"/>
                    <a:pt x="744553" y="11048"/>
                    <a:pt x="757991" y="29691"/>
                  </a:cubicBezTo>
                  <a:cubicBezTo>
                    <a:pt x="771428" y="48335"/>
                    <a:pt x="775085" y="72302"/>
                    <a:pt x="767817" y="94104"/>
                  </a:cubicBezTo>
                  <a:lnTo>
                    <a:pt x="627353" y="515496"/>
                  </a:lnTo>
                  <a:cubicBezTo>
                    <a:pt x="608621" y="571694"/>
                    <a:pt x="556029" y="609600"/>
                    <a:pt x="496791" y="609600"/>
                  </a:cubicBezTo>
                  <a:lnTo>
                    <a:pt x="75094" y="609600"/>
                  </a:lnTo>
                  <a:cubicBezTo>
                    <a:pt x="52112" y="609600"/>
                    <a:pt x="30531" y="598552"/>
                    <a:pt x="17093" y="579909"/>
                  </a:cubicBezTo>
                  <a:cubicBezTo>
                    <a:pt x="3656" y="561265"/>
                    <a:pt x="0" y="537298"/>
                    <a:pt x="7267" y="515496"/>
                  </a:cubicBezTo>
                  <a:lnTo>
                    <a:pt x="147731" y="94104"/>
                  </a:lnTo>
                  <a:cubicBezTo>
                    <a:pt x="166464" y="37906"/>
                    <a:pt x="219056" y="0"/>
                    <a:pt x="278294" y="0"/>
                  </a:cubicBezTo>
                  <a:close/>
                </a:path>
              </a:pathLst>
            </a:custGeom>
            <a:solidFill>
              <a:srgbClr val="FFFFFF"/>
            </a:solidFill>
          </p:spPr>
        </p:sp>
        <p:sp>
          <p:nvSpPr>
            <p:cNvPr name="TextBox 21" id="21"/>
            <p:cNvSpPr txBox="true"/>
            <p:nvPr/>
          </p:nvSpPr>
          <p:spPr>
            <a:xfrm>
              <a:off x="101600" y="-38100"/>
              <a:ext cx="620086"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6137105" y="8446527"/>
            <a:ext cx="2887770" cy="2138241"/>
            <a:chOff x="0" y="0"/>
            <a:chExt cx="823286" cy="609600"/>
          </a:xfrm>
        </p:grpSpPr>
        <p:sp>
          <p:nvSpPr>
            <p:cNvPr name="Freeform 23" id="23"/>
            <p:cNvSpPr/>
            <p:nvPr/>
          </p:nvSpPr>
          <p:spPr>
            <a:xfrm flipH="false" flipV="false" rot="0">
              <a:off x="24101" y="0"/>
              <a:ext cx="775085" cy="609600"/>
            </a:xfrm>
            <a:custGeom>
              <a:avLst/>
              <a:gdLst/>
              <a:ahLst/>
              <a:cxnLst/>
              <a:rect r="r" b="b" t="t" l="l"/>
              <a:pathLst>
                <a:path h="609600" w="775085">
                  <a:moveTo>
                    <a:pt x="278294" y="0"/>
                  </a:moveTo>
                  <a:lnTo>
                    <a:pt x="699991" y="0"/>
                  </a:lnTo>
                  <a:cubicBezTo>
                    <a:pt x="722972" y="0"/>
                    <a:pt x="744553" y="11048"/>
                    <a:pt x="757991" y="29691"/>
                  </a:cubicBezTo>
                  <a:cubicBezTo>
                    <a:pt x="771428" y="48335"/>
                    <a:pt x="775085" y="72302"/>
                    <a:pt x="767817" y="94104"/>
                  </a:cubicBezTo>
                  <a:lnTo>
                    <a:pt x="627353" y="515496"/>
                  </a:lnTo>
                  <a:cubicBezTo>
                    <a:pt x="608621" y="571694"/>
                    <a:pt x="556029" y="609600"/>
                    <a:pt x="496791" y="609600"/>
                  </a:cubicBezTo>
                  <a:lnTo>
                    <a:pt x="75094" y="609600"/>
                  </a:lnTo>
                  <a:cubicBezTo>
                    <a:pt x="52112" y="609600"/>
                    <a:pt x="30531" y="598552"/>
                    <a:pt x="17093" y="579909"/>
                  </a:cubicBezTo>
                  <a:cubicBezTo>
                    <a:pt x="3656" y="561265"/>
                    <a:pt x="0" y="537298"/>
                    <a:pt x="7267" y="515496"/>
                  </a:cubicBezTo>
                  <a:lnTo>
                    <a:pt x="147731" y="94104"/>
                  </a:lnTo>
                  <a:cubicBezTo>
                    <a:pt x="166464" y="37906"/>
                    <a:pt x="219056" y="0"/>
                    <a:pt x="278294" y="0"/>
                  </a:cubicBezTo>
                  <a:close/>
                </a:path>
              </a:pathLst>
            </a:custGeom>
            <a:gradFill rotWithShape="true">
              <a:gsLst>
                <a:gs pos="0">
                  <a:srgbClr val="2B5E80">
                    <a:alpha val="100000"/>
                  </a:srgbClr>
                </a:gs>
                <a:gs pos="50000">
                  <a:srgbClr val="2370A4">
                    <a:alpha val="100000"/>
                  </a:srgbClr>
                </a:gs>
                <a:gs pos="100000">
                  <a:srgbClr val="0480A8">
                    <a:alpha val="100000"/>
                  </a:srgbClr>
                </a:gs>
              </a:gsLst>
              <a:lin ang="2700000"/>
            </a:gradFill>
          </p:spPr>
        </p:sp>
        <p:sp>
          <p:nvSpPr>
            <p:cNvPr name="TextBox 24" id="24"/>
            <p:cNvSpPr txBox="true"/>
            <p:nvPr/>
          </p:nvSpPr>
          <p:spPr>
            <a:xfrm>
              <a:off x="101600" y="-38100"/>
              <a:ext cx="620086" cy="6477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28700" y="1028700"/>
            <a:ext cx="1956816" cy="725424"/>
          </a:xfrm>
          <a:custGeom>
            <a:avLst/>
            <a:gdLst/>
            <a:ahLst/>
            <a:cxnLst/>
            <a:rect r="r" b="b" t="t" l="l"/>
            <a:pathLst>
              <a:path h="725424" w="1956816">
                <a:moveTo>
                  <a:pt x="0" y="0"/>
                </a:moveTo>
                <a:lnTo>
                  <a:pt x="1956816" y="0"/>
                </a:lnTo>
                <a:lnTo>
                  <a:pt x="1956816" y="725424"/>
                </a:lnTo>
                <a:lnTo>
                  <a:pt x="0" y="725424"/>
                </a:lnTo>
                <a:lnTo>
                  <a:pt x="0" y="0"/>
                </a:lnTo>
                <a:close/>
              </a:path>
            </a:pathLst>
          </a:custGeom>
          <a:blipFill>
            <a:blip r:embed="rId6"/>
            <a:stretch>
              <a:fillRect l="0" t="0" r="0" b="0"/>
            </a:stretch>
          </a:blipFill>
        </p:spPr>
      </p:sp>
      <p:sp>
        <p:nvSpPr>
          <p:cNvPr name="Freeform 26" id="26"/>
          <p:cNvSpPr/>
          <p:nvPr/>
        </p:nvSpPr>
        <p:spPr>
          <a:xfrm flipH="false" flipV="false" rot="0">
            <a:off x="1056303" y="7170132"/>
            <a:ext cx="315731" cy="315731"/>
          </a:xfrm>
          <a:custGeom>
            <a:avLst/>
            <a:gdLst/>
            <a:ahLst/>
            <a:cxnLst/>
            <a:rect r="r" b="b" t="t" l="l"/>
            <a:pathLst>
              <a:path h="315731" w="315731">
                <a:moveTo>
                  <a:pt x="0" y="0"/>
                </a:moveTo>
                <a:lnTo>
                  <a:pt x="315731" y="0"/>
                </a:lnTo>
                <a:lnTo>
                  <a:pt x="315731" y="315731"/>
                </a:lnTo>
                <a:lnTo>
                  <a:pt x="0" y="315731"/>
                </a:lnTo>
                <a:lnTo>
                  <a:pt x="0" y="0"/>
                </a:lnTo>
                <a:close/>
              </a:path>
            </a:pathLst>
          </a:custGeom>
          <a:blipFill>
            <a:blip r:embed="rId7"/>
            <a:stretch>
              <a:fillRect l="0" t="0" r="0" b="0"/>
            </a:stretch>
          </a:blipFill>
        </p:spPr>
      </p:sp>
      <p:sp>
        <p:nvSpPr>
          <p:cNvPr name="Freeform 27" id="27"/>
          <p:cNvSpPr/>
          <p:nvPr/>
        </p:nvSpPr>
        <p:spPr>
          <a:xfrm flipH="false" flipV="false" rot="0">
            <a:off x="1056303" y="7569740"/>
            <a:ext cx="328066" cy="328066"/>
          </a:xfrm>
          <a:custGeom>
            <a:avLst/>
            <a:gdLst/>
            <a:ahLst/>
            <a:cxnLst/>
            <a:rect r="r" b="b" t="t" l="l"/>
            <a:pathLst>
              <a:path h="328066" w="328066">
                <a:moveTo>
                  <a:pt x="0" y="0"/>
                </a:moveTo>
                <a:lnTo>
                  <a:pt x="328066" y="0"/>
                </a:lnTo>
                <a:lnTo>
                  <a:pt x="328066" y="328066"/>
                </a:lnTo>
                <a:lnTo>
                  <a:pt x="0" y="328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1544438" y="7532109"/>
            <a:ext cx="3958837"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hlinkClick r:id="rId10" tooltip="https://github.com/novanrw1611/"/>
              </a:rPr>
              <a:t>novanrw1611</a:t>
            </a:r>
          </a:p>
        </p:txBody>
      </p:sp>
      <p:sp>
        <p:nvSpPr>
          <p:cNvPr name="TextBox 29" id="29"/>
          <p:cNvSpPr txBox="true"/>
          <p:nvPr/>
        </p:nvSpPr>
        <p:spPr>
          <a:xfrm rot="0">
            <a:off x="1544438" y="7133968"/>
            <a:ext cx="3119658"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hlinkClick r:id="rId11" tooltip="https://www.linkedin.com/in/novan-rizki-wicaksono16/"/>
              </a:rPr>
              <a:t>Novan Rizki Wicaksono</a:t>
            </a:r>
          </a:p>
        </p:txBody>
      </p:sp>
      <p:sp>
        <p:nvSpPr>
          <p:cNvPr name="TextBox 30" id="30"/>
          <p:cNvSpPr txBox="true"/>
          <p:nvPr/>
        </p:nvSpPr>
        <p:spPr>
          <a:xfrm rot="0">
            <a:off x="1544438" y="7931441"/>
            <a:ext cx="3958837"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rPr>
              <a:t>novanrizki1234@gmail.com</a:t>
            </a:r>
          </a:p>
        </p:txBody>
      </p:sp>
      <p:sp>
        <p:nvSpPr>
          <p:cNvPr name="TextBox 31" id="31"/>
          <p:cNvSpPr txBox="true"/>
          <p:nvPr/>
        </p:nvSpPr>
        <p:spPr>
          <a:xfrm rot="0">
            <a:off x="654767" y="2228061"/>
            <a:ext cx="9527852" cy="1773784"/>
          </a:xfrm>
          <a:prstGeom prst="rect">
            <a:avLst/>
          </a:prstGeom>
        </p:spPr>
        <p:txBody>
          <a:bodyPr anchor="t" rtlCol="false" tIns="0" lIns="0" bIns="0" rIns="0">
            <a:spAutoFit/>
          </a:bodyPr>
          <a:lstStyle/>
          <a:p>
            <a:pPr algn="l">
              <a:lnSpc>
                <a:spcPts val="14140"/>
              </a:lnSpc>
            </a:pPr>
            <a:r>
              <a:rPr lang="en-US" sz="11047" b="true">
                <a:solidFill>
                  <a:srgbClr val="FF9933"/>
                </a:solidFill>
                <a:latin typeface="Code Pro Bold"/>
                <a:ea typeface="Code Pro Bold"/>
                <a:cs typeface="Code Pro Bold"/>
                <a:sym typeface="Code Pro Bold"/>
              </a:rPr>
              <a:t>THANK YOU</a:t>
            </a:r>
          </a:p>
        </p:txBody>
      </p:sp>
      <p:sp>
        <p:nvSpPr>
          <p:cNvPr name="TextBox 32" id="32"/>
          <p:cNvSpPr txBox="true"/>
          <p:nvPr/>
        </p:nvSpPr>
        <p:spPr>
          <a:xfrm rot="0">
            <a:off x="1046800" y="4486463"/>
            <a:ext cx="7922536" cy="824377"/>
          </a:xfrm>
          <a:prstGeom prst="rect">
            <a:avLst/>
          </a:prstGeom>
        </p:spPr>
        <p:txBody>
          <a:bodyPr anchor="t" rtlCol="false" tIns="0" lIns="0" bIns="0" rIns="0">
            <a:spAutoFit/>
          </a:bodyPr>
          <a:lstStyle/>
          <a:p>
            <a:pPr algn="l">
              <a:lnSpc>
                <a:spcPts val="6532"/>
              </a:lnSpc>
            </a:pPr>
            <a:r>
              <a:rPr lang="en-US" sz="5103" b="true">
                <a:solidFill>
                  <a:srgbClr val="002347"/>
                </a:solidFill>
                <a:latin typeface="Code Pro Bold"/>
                <a:ea typeface="Code Pro Bold"/>
                <a:cs typeface="Code Pro Bold"/>
                <a:sym typeface="Code Pro Bold"/>
              </a:rPr>
              <a:t>FOR WATCHING</a:t>
            </a:r>
          </a:p>
        </p:txBody>
      </p:sp>
      <p:sp>
        <p:nvSpPr>
          <p:cNvPr name="TextBox 33" id="33"/>
          <p:cNvSpPr txBox="true"/>
          <p:nvPr/>
        </p:nvSpPr>
        <p:spPr>
          <a:xfrm rot="0">
            <a:off x="1028700" y="6231049"/>
            <a:ext cx="4672557" cy="528170"/>
          </a:xfrm>
          <a:prstGeom prst="rect">
            <a:avLst/>
          </a:prstGeom>
        </p:spPr>
        <p:txBody>
          <a:bodyPr anchor="t" rtlCol="false" tIns="0" lIns="0" bIns="0" rIns="0">
            <a:spAutoFit/>
          </a:bodyPr>
          <a:lstStyle/>
          <a:p>
            <a:pPr algn="l">
              <a:lnSpc>
                <a:spcPts val="3959"/>
              </a:lnSpc>
            </a:pPr>
            <a:r>
              <a:rPr lang="en-US" sz="2827" b="true">
                <a:solidFill>
                  <a:srgbClr val="000000"/>
                </a:solidFill>
                <a:latin typeface="Codec Pro Bold"/>
                <a:ea typeface="Codec Pro Bold"/>
                <a:cs typeface="Codec Pro Bold"/>
                <a:sym typeface="Codec Pro Bold"/>
              </a:rPr>
              <a:t>Contact 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33044" y="1547337"/>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4"/>
            <a:stretch>
              <a:fillRect l="0" t="-14550" r="0" b="-14550"/>
            </a:stretch>
          </a:blipFill>
        </p:spPr>
      </p:sp>
      <p:sp>
        <p:nvSpPr>
          <p:cNvPr name="TextBox 5" id="5"/>
          <p:cNvSpPr txBox="true"/>
          <p:nvPr/>
        </p:nvSpPr>
        <p:spPr>
          <a:xfrm rot="0">
            <a:off x="1029221" y="4995821"/>
            <a:ext cx="6039594" cy="823521"/>
          </a:xfrm>
          <a:prstGeom prst="rect">
            <a:avLst/>
          </a:prstGeom>
        </p:spPr>
        <p:txBody>
          <a:bodyPr anchor="t" rtlCol="false" tIns="0" lIns="0" bIns="0" rIns="0">
            <a:spAutoFit/>
          </a:bodyPr>
          <a:lstStyle/>
          <a:p>
            <a:pPr algn="ctr">
              <a:lnSpc>
                <a:spcPts val="6489"/>
              </a:lnSpc>
            </a:pPr>
            <a:r>
              <a:rPr lang="en-US" b="true" sz="5499">
                <a:solidFill>
                  <a:srgbClr val="9BEEE9"/>
                </a:solidFill>
                <a:latin typeface="Code Pro Bold"/>
                <a:ea typeface="Code Pro Bold"/>
                <a:cs typeface="Code Pro Bold"/>
                <a:sym typeface="Code Pro Bold"/>
              </a:rPr>
              <a:t>Business Problem</a:t>
            </a:r>
          </a:p>
        </p:txBody>
      </p:sp>
      <p:sp>
        <p:nvSpPr>
          <p:cNvPr name="TextBox 6" id="6"/>
          <p:cNvSpPr txBox="true"/>
          <p:nvPr/>
        </p:nvSpPr>
        <p:spPr>
          <a:xfrm rot="0">
            <a:off x="3488447" y="5847230"/>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768275"/>
            <a:ext cx="8115300" cy="2956608"/>
            <a:chOff x="0" y="0"/>
            <a:chExt cx="1257272" cy="458056"/>
          </a:xfrm>
        </p:grpSpPr>
        <p:sp>
          <p:nvSpPr>
            <p:cNvPr name="Freeform 3" id="3"/>
            <p:cNvSpPr/>
            <p:nvPr/>
          </p:nvSpPr>
          <p:spPr>
            <a:xfrm flipH="false" flipV="false" rot="0">
              <a:off x="0" y="0"/>
              <a:ext cx="1257272" cy="458056"/>
            </a:xfrm>
            <a:custGeom>
              <a:avLst/>
              <a:gdLst/>
              <a:ahLst/>
              <a:cxnLst/>
              <a:rect r="r" b="b" t="t" l="l"/>
              <a:pathLst>
                <a:path h="458056" w="1257272">
                  <a:moveTo>
                    <a:pt x="0" y="0"/>
                  </a:moveTo>
                  <a:lnTo>
                    <a:pt x="1257272" y="0"/>
                  </a:lnTo>
                  <a:lnTo>
                    <a:pt x="1257272" y="458056"/>
                  </a:lnTo>
                  <a:lnTo>
                    <a:pt x="0" y="458056"/>
                  </a:lnTo>
                  <a:close/>
                </a:path>
              </a:pathLst>
            </a:custGeom>
            <a:blipFill>
              <a:blip r:embed="rId2"/>
              <a:stretch>
                <a:fillRect l="0" t="-19634" r="0" b="-54660"/>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4" id="4"/>
          <p:cNvGrpSpPr/>
          <p:nvPr/>
        </p:nvGrpSpPr>
        <p:grpSpPr>
          <a:xfrm rot="0">
            <a:off x="1028700" y="6301692"/>
            <a:ext cx="3935575" cy="2956608"/>
            <a:chOff x="0" y="0"/>
            <a:chExt cx="609724" cy="458056"/>
          </a:xfrm>
        </p:grpSpPr>
        <p:sp>
          <p:nvSpPr>
            <p:cNvPr name="Freeform 5" id="5"/>
            <p:cNvSpPr/>
            <p:nvPr/>
          </p:nvSpPr>
          <p:spPr>
            <a:xfrm flipH="false" flipV="false" rot="0">
              <a:off x="0" y="0"/>
              <a:ext cx="609724" cy="458056"/>
            </a:xfrm>
            <a:custGeom>
              <a:avLst/>
              <a:gdLst/>
              <a:ahLst/>
              <a:cxnLst/>
              <a:rect r="r" b="b" t="t" l="l"/>
              <a:pathLst>
                <a:path h="458056" w="609724">
                  <a:moveTo>
                    <a:pt x="0" y="0"/>
                  </a:moveTo>
                  <a:lnTo>
                    <a:pt x="609724" y="0"/>
                  </a:lnTo>
                  <a:lnTo>
                    <a:pt x="609724" y="458056"/>
                  </a:lnTo>
                  <a:lnTo>
                    <a:pt x="0" y="458056"/>
                  </a:lnTo>
                  <a:close/>
                </a:path>
              </a:pathLst>
            </a:custGeom>
            <a:blipFill>
              <a:blip r:embed="rId3"/>
              <a:stretch>
                <a:fillRect l="-28815" t="-7339" r="0" b="-6901"/>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6" id="6"/>
          <p:cNvGrpSpPr/>
          <p:nvPr/>
        </p:nvGrpSpPr>
        <p:grpSpPr>
          <a:xfrm rot="0">
            <a:off x="5208425" y="6253318"/>
            <a:ext cx="3935575" cy="3004982"/>
            <a:chOff x="0" y="0"/>
            <a:chExt cx="609724" cy="465550"/>
          </a:xfrm>
        </p:grpSpPr>
        <p:sp>
          <p:nvSpPr>
            <p:cNvPr name="Freeform 7" id="7"/>
            <p:cNvSpPr/>
            <p:nvPr/>
          </p:nvSpPr>
          <p:spPr>
            <a:xfrm flipH="false" flipV="false" rot="0">
              <a:off x="0" y="0"/>
              <a:ext cx="609724" cy="465550"/>
            </a:xfrm>
            <a:custGeom>
              <a:avLst/>
              <a:gdLst/>
              <a:ahLst/>
              <a:cxnLst/>
              <a:rect r="r" b="b" t="t" l="l"/>
              <a:pathLst>
                <a:path h="465550" w="609724">
                  <a:moveTo>
                    <a:pt x="0" y="0"/>
                  </a:moveTo>
                  <a:lnTo>
                    <a:pt x="609724" y="0"/>
                  </a:lnTo>
                  <a:lnTo>
                    <a:pt x="609724" y="465550"/>
                  </a:lnTo>
                  <a:lnTo>
                    <a:pt x="0" y="465550"/>
                  </a:lnTo>
                  <a:close/>
                </a:path>
              </a:pathLst>
            </a:custGeom>
            <a:blipFill>
              <a:blip r:embed="rId4"/>
              <a:stretch>
                <a:fillRect l="-7194" t="0" r="-7194" b="0"/>
              </a:stretch>
            </a:blipFill>
            <a:ln w="57150" cap="sq">
              <a:gradFill>
                <a:gsLst>
                  <a:gs pos="0">
                    <a:srgbClr val="012060">
                      <a:alpha val="100000"/>
                    </a:srgbClr>
                  </a:gs>
                  <a:gs pos="100000">
                    <a:srgbClr val="2A5C9F">
                      <a:alpha val="100000"/>
                    </a:srgbClr>
                  </a:gs>
                </a:gsLst>
                <a:lin ang="0"/>
              </a:gradFill>
              <a:prstDash val="solid"/>
              <a:miter/>
            </a:ln>
          </p:spPr>
        </p:sp>
      </p:grpSp>
      <p:sp>
        <p:nvSpPr>
          <p:cNvPr name="Freeform 8" id="8"/>
          <p:cNvSpPr/>
          <p:nvPr/>
        </p:nvSpPr>
        <p:spPr>
          <a:xfrm flipH="false" flipV="false" rot="0">
            <a:off x="9957216" y="9559397"/>
            <a:ext cx="799684" cy="337866"/>
          </a:xfrm>
          <a:custGeom>
            <a:avLst/>
            <a:gdLst/>
            <a:ahLst/>
            <a:cxnLst/>
            <a:rect r="r" b="b" t="t" l="l"/>
            <a:pathLst>
              <a:path h="337866" w="799684">
                <a:moveTo>
                  <a:pt x="0" y="0"/>
                </a:moveTo>
                <a:lnTo>
                  <a:pt x="799684" y="0"/>
                </a:lnTo>
                <a:lnTo>
                  <a:pt x="799684" y="337866"/>
                </a:lnTo>
                <a:lnTo>
                  <a:pt x="0" y="337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859458" y="3947212"/>
            <a:ext cx="799684" cy="337866"/>
          </a:xfrm>
          <a:custGeom>
            <a:avLst/>
            <a:gdLst/>
            <a:ahLst/>
            <a:cxnLst/>
            <a:rect r="r" b="b" t="t" l="l"/>
            <a:pathLst>
              <a:path h="337866" w="799684">
                <a:moveTo>
                  <a:pt x="0" y="0"/>
                </a:moveTo>
                <a:lnTo>
                  <a:pt x="799684" y="0"/>
                </a:lnTo>
                <a:lnTo>
                  <a:pt x="799684" y="337866"/>
                </a:lnTo>
                <a:lnTo>
                  <a:pt x="0" y="337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1240874"/>
            <a:ext cx="5742131" cy="801370"/>
          </a:xfrm>
          <a:prstGeom prst="rect">
            <a:avLst/>
          </a:prstGeom>
        </p:spPr>
        <p:txBody>
          <a:bodyPr anchor="t" rtlCol="false" tIns="0" lIns="0" bIns="0" rIns="0">
            <a:spAutoFit/>
          </a:bodyPr>
          <a:lstStyle/>
          <a:p>
            <a:pPr algn="l">
              <a:lnSpc>
                <a:spcPts val="6214"/>
              </a:lnSpc>
            </a:pPr>
            <a:r>
              <a:rPr lang="en-US" sz="5499" b="true">
                <a:solidFill>
                  <a:srgbClr val="014C84"/>
                </a:solidFill>
                <a:latin typeface="Code Pro Bold"/>
                <a:ea typeface="Code Pro Bold"/>
                <a:cs typeface="Code Pro Bold"/>
                <a:sym typeface="Code Pro Bold"/>
              </a:rPr>
              <a:t>Background</a:t>
            </a:r>
          </a:p>
        </p:txBody>
      </p:sp>
      <p:sp>
        <p:nvSpPr>
          <p:cNvPr name="TextBox 11" id="11"/>
          <p:cNvSpPr txBox="true"/>
          <p:nvPr/>
        </p:nvSpPr>
        <p:spPr>
          <a:xfrm rot="0">
            <a:off x="1028700" y="2604219"/>
            <a:ext cx="7604627" cy="3083530"/>
          </a:xfrm>
          <a:prstGeom prst="rect">
            <a:avLst/>
          </a:prstGeom>
        </p:spPr>
        <p:txBody>
          <a:bodyPr anchor="t" rtlCol="false" tIns="0" lIns="0" bIns="0" rIns="0">
            <a:spAutoFit/>
          </a:bodyPr>
          <a:lstStyle/>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Credit risk</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is a</a:t>
            </a:r>
            <a:r>
              <a:rPr lang="en-US" b="true" sz="1957">
                <a:solidFill>
                  <a:srgbClr val="FF9933"/>
                </a:solidFill>
                <a:latin typeface="Code Pro Bold"/>
                <a:ea typeface="Code Pro Bold"/>
                <a:cs typeface="Code Pro Bold"/>
                <a:sym typeface="Code Pro Bold"/>
              </a:rPr>
              <a:t> crucial element</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that needs to be understood by financial institutions and loan service providers. To optimize the management of this risk, finance companies continue to strive to</a:t>
            </a:r>
            <a:r>
              <a:rPr lang="en-US" sz="1957">
                <a:solidFill>
                  <a:srgbClr val="FFFFFF"/>
                </a:solidFill>
                <a:latin typeface="Code Pro"/>
                <a:ea typeface="Code Pro"/>
                <a:cs typeface="Code Pro"/>
                <a:sym typeface="Code Pro"/>
              </a:rPr>
              <a:t> </a:t>
            </a:r>
            <a:r>
              <a:rPr lang="en-US" b="true" sz="1957">
                <a:solidFill>
                  <a:srgbClr val="FF9933"/>
                </a:solidFill>
                <a:latin typeface="Code Pro Bold"/>
                <a:ea typeface="Code Pro Bold"/>
                <a:cs typeface="Code Pro Bold"/>
                <a:sym typeface="Code Pro Bold"/>
              </a:rPr>
              <a:t>improve creditworthiness assessment methods.</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Approving loans to borrowers with a high risk of default can have a negative impact on the company's financial performance, and errors in transmitting credit risk have the potential to have serious consequences.</a:t>
            </a:r>
          </a:p>
        </p:txBody>
      </p:sp>
      <p:sp>
        <p:nvSpPr>
          <p:cNvPr name="TextBox 12" id="12"/>
          <p:cNvSpPr txBox="true"/>
          <p:nvPr/>
        </p:nvSpPr>
        <p:spPr>
          <a:xfrm rot="0">
            <a:off x="9706077" y="4435596"/>
            <a:ext cx="8101768" cy="4798517"/>
          </a:xfrm>
          <a:prstGeom prst="rect">
            <a:avLst/>
          </a:prstGeom>
        </p:spPr>
        <p:txBody>
          <a:bodyPr anchor="t" rtlCol="false" tIns="0" lIns="0" bIns="0" rIns="0">
            <a:spAutoFit/>
          </a:bodyPr>
          <a:lstStyle/>
          <a:p>
            <a:pPr algn="just" marL="422517" indent="-211259" lvl="1">
              <a:lnSpc>
                <a:spcPts val="2739"/>
              </a:lnSpc>
              <a:buFont typeface="Arial"/>
              <a:buChar char="•"/>
            </a:pPr>
            <a:r>
              <a:rPr lang="en-US" sz="1957">
                <a:solidFill>
                  <a:srgbClr val="000000"/>
                </a:solidFill>
                <a:latin typeface="Code Pro"/>
                <a:ea typeface="Code Pro"/>
                <a:cs typeface="Code Pro"/>
                <a:sym typeface="Code Pro"/>
              </a:rPr>
              <a:t>In the world of finance, a suboptimal credit granting process and inappropriate credit risk management can result in major losses. By applying </a:t>
            </a:r>
            <a:r>
              <a:rPr lang="en-US" b="true" sz="1957">
                <a:solidFill>
                  <a:srgbClr val="FF9933"/>
                </a:solidFill>
                <a:latin typeface="Code Pro Bold"/>
                <a:ea typeface="Code Pro Bold"/>
                <a:cs typeface="Code Pro Bold"/>
                <a:sym typeface="Code Pro Bold"/>
              </a:rPr>
              <a:t>machine learning algorithms</a:t>
            </a:r>
            <a:r>
              <a:rPr lang="en-US" sz="1957">
                <a:solidFill>
                  <a:srgbClr val="000000"/>
                </a:solidFill>
                <a:latin typeface="Code Pro"/>
                <a:ea typeface="Code Pro"/>
                <a:cs typeface="Code Pro"/>
                <a:sym typeface="Code Pro"/>
              </a:rPr>
              <a:t> to analyze large amounts of historical data, financial institutions can </a:t>
            </a:r>
            <a:r>
              <a:rPr lang="en-US" b="true" sz="1957">
                <a:solidFill>
                  <a:srgbClr val="FF9933"/>
                </a:solidFill>
                <a:latin typeface="Code Pro Bold"/>
                <a:ea typeface="Code Pro Bold"/>
                <a:cs typeface="Code Pro Bold"/>
                <a:sym typeface="Code Pro Bold"/>
              </a:rPr>
              <a:t>uncover patterns and trends</a:t>
            </a:r>
            <a:r>
              <a:rPr lang="en-US" sz="1957">
                <a:solidFill>
                  <a:srgbClr val="000000"/>
                </a:solidFill>
                <a:latin typeface="Code Pro"/>
                <a:ea typeface="Code Pro"/>
                <a:cs typeface="Code Pro"/>
                <a:sym typeface="Code Pro"/>
              </a:rPr>
              <a:t> that are difficult for human analysts to detect. This allows for </a:t>
            </a:r>
            <a:r>
              <a:rPr lang="en-US" b="true" sz="1957">
                <a:solidFill>
                  <a:srgbClr val="FF9933"/>
                </a:solidFill>
                <a:latin typeface="Code Pro Bold"/>
                <a:ea typeface="Code Pro Bold"/>
                <a:cs typeface="Code Pro Bold"/>
                <a:sym typeface="Code Pro Bold"/>
              </a:rPr>
              <a:t>more accurate</a:t>
            </a:r>
            <a:r>
              <a:rPr lang="en-US" sz="1957">
                <a:solidFill>
                  <a:srgbClr val="000000"/>
                </a:solidFill>
                <a:latin typeface="Code Pro"/>
                <a:ea typeface="Code Pro"/>
                <a:cs typeface="Code Pro"/>
                <a:sym typeface="Code Pro"/>
              </a:rPr>
              <a:t> credit decision making and </a:t>
            </a:r>
            <a:r>
              <a:rPr lang="en-US" b="true" sz="1957">
                <a:solidFill>
                  <a:srgbClr val="FF9933"/>
                </a:solidFill>
                <a:latin typeface="Code Pro Bold"/>
                <a:ea typeface="Code Pro Bold"/>
                <a:cs typeface="Code Pro Bold"/>
                <a:sym typeface="Code Pro Bold"/>
              </a:rPr>
              <a:t>more efficient risk management</a:t>
            </a:r>
            <a:r>
              <a:rPr lang="en-US" sz="1957">
                <a:solidFill>
                  <a:srgbClr val="000000"/>
                </a:solidFill>
                <a:latin typeface="Code Pro"/>
                <a:ea typeface="Code Pro"/>
                <a:cs typeface="Code Pro"/>
                <a:sym typeface="Code Pro"/>
              </a:rPr>
              <a:t>, thereby </a:t>
            </a:r>
            <a:r>
              <a:rPr lang="en-US" b="true" sz="1957">
                <a:solidFill>
                  <a:srgbClr val="FF9933"/>
                </a:solidFill>
                <a:latin typeface="Code Pro Bold"/>
                <a:ea typeface="Code Pro Bold"/>
                <a:cs typeface="Code Pro Bold"/>
                <a:sym typeface="Code Pro Bold"/>
              </a:rPr>
              <a:t>minimizing potential losses</a:t>
            </a:r>
            <a:r>
              <a:rPr lang="en-US" sz="1957">
                <a:solidFill>
                  <a:srgbClr val="000000"/>
                </a:solidFill>
                <a:latin typeface="Code Pro"/>
                <a:ea typeface="Code Pro"/>
                <a:cs typeface="Code Pro"/>
                <a:sym typeface="Code Pro"/>
              </a:rPr>
              <a:t> due to inappropriate credit granting.</a:t>
            </a:r>
          </a:p>
          <a:p>
            <a:pPr algn="just">
              <a:lnSpc>
                <a:spcPts val="2739"/>
              </a:lnSpc>
            </a:pPr>
          </a:p>
          <a:p>
            <a:pPr algn="just" marL="422517" indent="-211259" lvl="1">
              <a:lnSpc>
                <a:spcPts val="2739"/>
              </a:lnSpc>
              <a:buFont typeface="Arial"/>
              <a:buChar char="•"/>
            </a:pPr>
            <a:r>
              <a:rPr lang="en-US" sz="1957">
                <a:solidFill>
                  <a:srgbClr val="000000"/>
                </a:solidFill>
                <a:latin typeface="Code Pro"/>
                <a:ea typeface="Code Pro"/>
                <a:cs typeface="Code Pro"/>
                <a:sym typeface="Code Pro"/>
              </a:rPr>
              <a:t>Therefore, the development of a machine learning model that is able to predict potential defaults based on factors such as the customer's economic and financial conditions is very important to </a:t>
            </a:r>
            <a:r>
              <a:rPr lang="en-US" b="true" sz="1957">
                <a:solidFill>
                  <a:srgbClr val="014C84"/>
                </a:solidFill>
                <a:latin typeface="Code Pro Bold"/>
                <a:ea typeface="Code Pro Bold"/>
                <a:cs typeface="Code Pro Bold"/>
                <a:sym typeface="Code Pro Bold"/>
              </a:rPr>
              <a:t>avoid losses due to bad debts</a:t>
            </a:r>
            <a:r>
              <a:rPr lang="en-US" sz="1957">
                <a:solidFill>
                  <a:srgbClr val="000000"/>
                </a:solidFill>
                <a:latin typeface="Code Pro"/>
                <a:ea typeface="Code Pro"/>
                <a:cs typeface="Code Pro"/>
                <a:sym typeface="Code Pro"/>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160297"/>
            <a:ext cx="8836114" cy="712509"/>
            <a:chOff x="0" y="0"/>
            <a:chExt cx="4137278" cy="333614"/>
          </a:xfrm>
        </p:grpSpPr>
        <p:sp>
          <p:nvSpPr>
            <p:cNvPr name="Freeform 3" id="3"/>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4" id="4"/>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028700" y="3064597"/>
            <a:ext cx="950589" cy="903908"/>
            <a:chOff x="0" y="0"/>
            <a:chExt cx="445089" cy="423231"/>
          </a:xfrm>
        </p:grpSpPr>
        <p:sp>
          <p:nvSpPr>
            <p:cNvPr name="Freeform 6" id="6"/>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7" id="7"/>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028700" y="4715823"/>
            <a:ext cx="8836114" cy="712509"/>
            <a:chOff x="0" y="0"/>
            <a:chExt cx="4137278" cy="333614"/>
          </a:xfrm>
        </p:grpSpPr>
        <p:sp>
          <p:nvSpPr>
            <p:cNvPr name="Freeform 9" id="9"/>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10" id="10"/>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028700" y="4620123"/>
            <a:ext cx="950589" cy="903908"/>
            <a:chOff x="0" y="0"/>
            <a:chExt cx="445089" cy="423231"/>
          </a:xfrm>
        </p:grpSpPr>
        <p:sp>
          <p:nvSpPr>
            <p:cNvPr name="Freeform 12" id="12"/>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13" id="13"/>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10741355" y="1028700"/>
            <a:ext cx="6517945" cy="2660751"/>
            <a:chOff x="0" y="0"/>
            <a:chExt cx="1009800" cy="412220"/>
          </a:xfrm>
        </p:grpSpPr>
        <p:sp>
          <p:nvSpPr>
            <p:cNvPr name="Freeform 15" id="15"/>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2"/>
              <a:stretch>
                <a:fillRect l="0" t="-25786" r="0" b="-25786"/>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16" id="16"/>
          <p:cNvGrpSpPr/>
          <p:nvPr/>
        </p:nvGrpSpPr>
        <p:grpSpPr>
          <a:xfrm rot="0">
            <a:off x="10741355" y="3813179"/>
            <a:ext cx="6517945" cy="2660751"/>
            <a:chOff x="0" y="0"/>
            <a:chExt cx="1009800" cy="412220"/>
          </a:xfrm>
        </p:grpSpPr>
        <p:sp>
          <p:nvSpPr>
            <p:cNvPr name="Freeform 17" id="17"/>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3"/>
              <a:stretch>
                <a:fillRect l="0" t="-30685" r="0" b="-30685"/>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18" id="18"/>
          <p:cNvGrpSpPr/>
          <p:nvPr/>
        </p:nvGrpSpPr>
        <p:grpSpPr>
          <a:xfrm rot="0">
            <a:off x="10741355" y="6597549"/>
            <a:ext cx="6517945" cy="2660751"/>
            <a:chOff x="0" y="0"/>
            <a:chExt cx="1009800" cy="412220"/>
          </a:xfrm>
        </p:grpSpPr>
        <p:sp>
          <p:nvSpPr>
            <p:cNvPr name="Freeform 19" id="19"/>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4"/>
              <a:stretch>
                <a:fillRect l="0" t="-31757" r="0" b="-31757"/>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20" id="20"/>
          <p:cNvGrpSpPr/>
          <p:nvPr/>
        </p:nvGrpSpPr>
        <p:grpSpPr>
          <a:xfrm rot="0">
            <a:off x="1028700" y="6418383"/>
            <a:ext cx="8836114" cy="712509"/>
            <a:chOff x="0" y="0"/>
            <a:chExt cx="4137278" cy="333614"/>
          </a:xfrm>
        </p:grpSpPr>
        <p:sp>
          <p:nvSpPr>
            <p:cNvPr name="Freeform 21" id="21"/>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22" id="22"/>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23" id="23"/>
          <p:cNvGrpSpPr/>
          <p:nvPr/>
        </p:nvGrpSpPr>
        <p:grpSpPr>
          <a:xfrm rot="0">
            <a:off x="1028700" y="6322683"/>
            <a:ext cx="950589" cy="903908"/>
            <a:chOff x="0" y="0"/>
            <a:chExt cx="445089" cy="423231"/>
          </a:xfrm>
        </p:grpSpPr>
        <p:sp>
          <p:nvSpPr>
            <p:cNvPr name="Freeform 24" id="24"/>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25" id="25"/>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sp>
        <p:nvSpPr>
          <p:cNvPr name="TextBox 26" id="26"/>
          <p:cNvSpPr txBox="true"/>
          <p:nvPr/>
        </p:nvSpPr>
        <p:spPr>
          <a:xfrm rot="0">
            <a:off x="2129127" y="3305684"/>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Problem Statement</a:t>
            </a:r>
          </a:p>
        </p:txBody>
      </p:sp>
      <p:sp>
        <p:nvSpPr>
          <p:cNvPr name="TextBox 27" id="27"/>
          <p:cNvSpPr txBox="true"/>
          <p:nvPr/>
        </p:nvSpPr>
        <p:spPr>
          <a:xfrm rot="0">
            <a:off x="2129127" y="4861210"/>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Goal</a:t>
            </a:r>
          </a:p>
        </p:txBody>
      </p:sp>
      <p:sp>
        <p:nvSpPr>
          <p:cNvPr name="TextBox 28" id="28"/>
          <p:cNvSpPr txBox="true"/>
          <p:nvPr/>
        </p:nvSpPr>
        <p:spPr>
          <a:xfrm rot="0">
            <a:off x="2129127" y="6563771"/>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Objective</a:t>
            </a:r>
          </a:p>
        </p:txBody>
      </p:sp>
      <p:sp>
        <p:nvSpPr>
          <p:cNvPr name="TextBox 29" id="29"/>
          <p:cNvSpPr txBox="true"/>
          <p:nvPr/>
        </p:nvSpPr>
        <p:spPr>
          <a:xfrm rot="0">
            <a:off x="1288292" y="3097878"/>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1</a:t>
            </a:r>
          </a:p>
        </p:txBody>
      </p:sp>
      <p:sp>
        <p:nvSpPr>
          <p:cNvPr name="TextBox 30" id="30"/>
          <p:cNvSpPr txBox="true"/>
          <p:nvPr/>
        </p:nvSpPr>
        <p:spPr>
          <a:xfrm rot="0">
            <a:off x="1288292" y="4653403"/>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2</a:t>
            </a:r>
          </a:p>
        </p:txBody>
      </p:sp>
      <p:sp>
        <p:nvSpPr>
          <p:cNvPr name="TextBox 31" id="31"/>
          <p:cNvSpPr txBox="true"/>
          <p:nvPr/>
        </p:nvSpPr>
        <p:spPr>
          <a:xfrm rot="0">
            <a:off x="1288292" y="6351258"/>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3</a:t>
            </a:r>
          </a:p>
        </p:txBody>
      </p:sp>
      <p:sp>
        <p:nvSpPr>
          <p:cNvPr name="TextBox 32" id="32"/>
          <p:cNvSpPr txBox="true"/>
          <p:nvPr/>
        </p:nvSpPr>
        <p:spPr>
          <a:xfrm rot="0">
            <a:off x="1028700" y="880921"/>
            <a:ext cx="9602261" cy="1769076"/>
          </a:xfrm>
          <a:prstGeom prst="rect">
            <a:avLst/>
          </a:prstGeom>
        </p:spPr>
        <p:txBody>
          <a:bodyPr anchor="t" rtlCol="false" tIns="0" lIns="0" bIns="0" rIns="0">
            <a:spAutoFit/>
          </a:bodyPr>
          <a:lstStyle/>
          <a:p>
            <a:pPr algn="l">
              <a:lnSpc>
                <a:spcPts val="6930"/>
              </a:lnSpc>
            </a:pPr>
            <a:r>
              <a:rPr lang="en-US" sz="6132" b="true">
                <a:solidFill>
                  <a:srgbClr val="014C84"/>
                </a:solidFill>
                <a:latin typeface="Code Pro Bold"/>
                <a:ea typeface="Code Pro Bold"/>
                <a:cs typeface="Code Pro Bold"/>
                <a:sym typeface="Code Pro Bold"/>
              </a:rPr>
              <a:t>Objective</a:t>
            </a:r>
            <a:r>
              <a:rPr lang="en-US" sz="6132" b="true">
                <a:solidFill>
                  <a:srgbClr val="025B25"/>
                </a:solidFill>
                <a:latin typeface="Code Pro Bold"/>
                <a:ea typeface="Code Pro Bold"/>
                <a:cs typeface="Code Pro Bold"/>
                <a:sym typeface="Code Pro Bold"/>
              </a:rPr>
              <a:t> </a:t>
            </a:r>
            <a:r>
              <a:rPr lang="en-US" sz="6132" b="true">
                <a:solidFill>
                  <a:srgbClr val="FF9933"/>
                </a:solidFill>
                <a:latin typeface="Code Pro Bold"/>
                <a:ea typeface="Code Pro Bold"/>
                <a:cs typeface="Code Pro Bold"/>
                <a:sym typeface="Code Pro Bold"/>
              </a:rPr>
              <a:t>of </a:t>
            </a:r>
          </a:p>
          <a:p>
            <a:pPr algn="l">
              <a:lnSpc>
                <a:spcPts val="6930"/>
              </a:lnSpc>
            </a:pPr>
            <a:r>
              <a:rPr lang="en-US" sz="6132" b="true">
                <a:solidFill>
                  <a:srgbClr val="FF9933"/>
                </a:solidFill>
                <a:latin typeface="Code Pro Bold"/>
                <a:ea typeface="Code Pro Bold"/>
                <a:cs typeface="Code Pro Bold"/>
                <a:sym typeface="Code Pro Bold"/>
              </a:rPr>
              <a:t>Classification</a:t>
            </a:r>
          </a:p>
        </p:txBody>
      </p:sp>
      <p:sp>
        <p:nvSpPr>
          <p:cNvPr name="TextBox 33" id="33"/>
          <p:cNvSpPr txBox="true"/>
          <p:nvPr/>
        </p:nvSpPr>
        <p:spPr>
          <a:xfrm rot="0">
            <a:off x="1979289" y="3930406"/>
            <a:ext cx="7885524" cy="281762"/>
          </a:xfrm>
          <a:prstGeom prst="rect">
            <a:avLst/>
          </a:prstGeom>
        </p:spPr>
        <p:txBody>
          <a:bodyPr anchor="t" rtlCol="false" tIns="0" lIns="0" bIns="0" rIns="0">
            <a:spAutoFit/>
          </a:bodyPr>
          <a:lstStyle/>
          <a:p>
            <a:pPr algn="just">
              <a:lnSpc>
                <a:spcPts val="2319"/>
              </a:lnSpc>
            </a:pPr>
            <a:r>
              <a:rPr lang="en-US" sz="1657" b="true">
                <a:solidFill>
                  <a:srgbClr val="000000"/>
                </a:solidFill>
                <a:latin typeface="Code Pro Bold"/>
                <a:ea typeface="Code Pro Bold"/>
                <a:cs typeface="Code Pro Bold"/>
                <a:sym typeface="Code Pro Bold"/>
              </a:rPr>
              <a:t>11</a:t>
            </a:r>
            <a:r>
              <a:rPr lang="en-US" sz="1657" b="true">
                <a:solidFill>
                  <a:srgbClr val="000000"/>
                </a:solidFill>
                <a:latin typeface="Code Pro Bold"/>
                <a:ea typeface="Code Pro Bold"/>
                <a:cs typeface="Code Pro Bold"/>
                <a:sym typeface="Code Pro Bold"/>
              </a:rPr>
              <a:t>%</a:t>
            </a:r>
            <a:r>
              <a:rPr lang="en-US" sz="1657">
                <a:solidFill>
                  <a:srgbClr val="000000"/>
                </a:solidFill>
                <a:latin typeface="Code Pro"/>
                <a:ea typeface="Code Pro"/>
                <a:cs typeface="Code Pro"/>
                <a:sym typeface="Code Pro"/>
              </a:rPr>
              <a:t> of </a:t>
            </a:r>
            <a:r>
              <a:rPr lang="en-US" sz="1657" b="true">
                <a:solidFill>
                  <a:srgbClr val="000000"/>
                </a:solidFill>
                <a:latin typeface="Code Pro Bold"/>
                <a:ea typeface="Code Pro Bold"/>
                <a:cs typeface="Code Pro Bold"/>
                <a:sym typeface="Code Pro Bold"/>
              </a:rPr>
              <a:t>460k</a:t>
            </a:r>
            <a:r>
              <a:rPr lang="en-US" sz="1657">
                <a:solidFill>
                  <a:srgbClr val="000000"/>
                </a:solidFill>
                <a:latin typeface="Code Pro"/>
                <a:ea typeface="Code Pro"/>
                <a:cs typeface="Code Pro"/>
                <a:sym typeface="Code Pro"/>
              </a:rPr>
              <a:t> customers still in default</a:t>
            </a:r>
          </a:p>
        </p:txBody>
      </p:sp>
      <p:sp>
        <p:nvSpPr>
          <p:cNvPr name="TextBox 34" id="34"/>
          <p:cNvSpPr txBox="true"/>
          <p:nvPr/>
        </p:nvSpPr>
        <p:spPr>
          <a:xfrm rot="0">
            <a:off x="1979289" y="5485932"/>
            <a:ext cx="7885524" cy="567512"/>
          </a:xfrm>
          <a:prstGeom prst="rect">
            <a:avLst/>
          </a:prstGeom>
        </p:spPr>
        <p:txBody>
          <a:bodyPr anchor="t" rtlCol="false" tIns="0" lIns="0" bIns="0" rIns="0">
            <a:spAutoFit/>
          </a:bodyPr>
          <a:lstStyle/>
          <a:p>
            <a:pPr algn="just">
              <a:lnSpc>
                <a:spcPts val="2319"/>
              </a:lnSpc>
            </a:pPr>
            <a:r>
              <a:rPr lang="en-US" b="true" sz="1657">
                <a:solidFill>
                  <a:srgbClr val="000000"/>
                </a:solidFill>
                <a:latin typeface="Code Pro Bold"/>
                <a:ea typeface="Code Pro Bold"/>
                <a:cs typeface="Code Pro Bold"/>
                <a:sym typeface="Code Pro Bold"/>
              </a:rPr>
              <a:t>Reduce the number</a:t>
            </a:r>
            <a:r>
              <a:rPr lang="en-US" b="true" sz="1657">
                <a:solidFill>
                  <a:srgbClr val="000000"/>
                </a:solidFill>
                <a:latin typeface="Code Pro Bold"/>
                <a:ea typeface="Code Pro Bold"/>
                <a:cs typeface="Code Pro Bold"/>
                <a:sym typeface="Code Pro Bold"/>
              </a:rPr>
              <a:t> of customers</a:t>
            </a:r>
            <a:r>
              <a:rPr lang="en-US" sz="1657">
                <a:solidFill>
                  <a:srgbClr val="000000"/>
                </a:solidFill>
                <a:latin typeface="Code Pro"/>
                <a:ea typeface="Code Pro"/>
                <a:cs typeface="Code Pro"/>
                <a:sym typeface="Code Pro"/>
              </a:rPr>
              <a:t> who </a:t>
            </a:r>
            <a:r>
              <a:rPr lang="en-US" b="true" sz="1657">
                <a:solidFill>
                  <a:srgbClr val="000000"/>
                </a:solidFill>
                <a:latin typeface="Code Pro Bold"/>
                <a:ea typeface="Code Pro Bold"/>
                <a:cs typeface="Code Pro Bold"/>
                <a:sym typeface="Code Pro Bold"/>
              </a:rPr>
              <a:t>default</a:t>
            </a:r>
            <a:r>
              <a:rPr lang="en-US" sz="1657">
                <a:solidFill>
                  <a:srgbClr val="000000"/>
                </a:solidFill>
                <a:latin typeface="Code Pro"/>
                <a:ea typeface="Code Pro"/>
                <a:cs typeface="Code Pro"/>
                <a:sym typeface="Code Pro"/>
              </a:rPr>
              <a:t> on loans by </a:t>
            </a:r>
            <a:r>
              <a:rPr lang="en-US" b="true" sz="1657">
                <a:solidFill>
                  <a:srgbClr val="000000"/>
                </a:solidFill>
                <a:latin typeface="Code Pro Bold"/>
                <a:ea typeface="Code Pro Bold"/>
                <a:cs typeface="Code Pro Bold"/>
                <a:sym typeface="Code Pro Bold"/>
              </a:rPr>
              <a:t>increasing</a:t>
            </a:r>
            <a:r>
              <a:rPr lang="en-US" sz="1657">
                <a:solidFill>
                  <a:srgbClr val="000000"/>
                </a:solidFill>
                <a:latin typeface="Code Pro"/>
                <a:ea typeface="Code Pro"/>
                <a:cs typeface="Code Pro"/>
                <a:sym typeface="Code Pro"/>
              </a:rPr>
              <a:t> the </a:t>
            </a:r>
            <a:r>
              <a:rPr lang="en-US" b="true" sz="1657">
                <a:solidFill>
                  <a:srgbClr val="000000"/>
                </a:solidFill>
                <a:latin typeface="Code Pro Bold"/>
                <a:ea typeface="Code Pro Bold"/>
                <a:cs typeface="Code Pro Bold"/>
                <a:sym typeface="Code Pro Bold"/>
              </a:rPr>
              <a:t>accuracy</a:t>
            </a:r>
            <a:r>
              <a:rPr lang="en-US" sz="1657">
                <a:solidFill>
                  <a:srgbClr val="000000"/>
                </a:solidFill>
                <a:latin typeface="Code Pro"/>
                <a:ea typeface="Code Pro"/>
                <a:cs typeface="Code Pro"/>
                <a:sym typeface="Code Pro"/>
              </a:rPr>
              <a:t> of </a:t>
            </a:r>
            <a:r>
              <a:rPr lang="en-US" b="true" sz="1657">
                <a:solidFill>
                  <a:srgbClr val="000000"/>
                </a:solidFill>
                <a:latin typeface="Code Pro Bold"/>
                <a:ea typeface="Code Pro Bold"/>
                <a:cs typeface="Code Pro Bold"/>
                <a:sym typeface="Code Pro Bold"/>
              </a:rPr>
              <a:t>credit risk assessment</a:t>
            </a:r>
            <a:r>
              <a:rPr lang="en-US" sz="1657">
                <a:solidFill>
                  <a:srgbClr val="000000"/>
                </a:solidFill>
                <a:latin typeface="Code Pro"/>
                <a:ea typeface="Code Pro"/>
                <a:cs typeface="Code Pro"/>
                <a:sym typeface="Code Pro"/>
              </a:rPr>
              <a:t> using </a:t>
            </a:r>
            <a:r>
              <a:rPr lang="en-US" b="true" sz="1657">
                <a:solidFill>
                  <a:srgbClr val="000000"/>
                </a:solidFill>
                <a:latin typeface="Code Pro Bold"/>
                <a:ea typeface="Code Pro Bold"/>
                <a:cs typeface="Code Pro Bold"/>
                <a:sym typeface="Code Pro Bold"/>
              </a:rPr>
              <a:t>machine learning</a:t>
            </a:r>
            <a:r>
              <a:rPr lang="en-US" sz="1657">
                <a:solidFill>
                  <a:srgbClr val="000000"/>
                </a:solidFill>
                <a:latin typeface="Code Pro"/>
                <a:ea typeface="Code Pro"/>
                <a:cs typeface="Code Pro"/>
                <a:sym typeface="Code Pro"/>
              </a:rPr>
              <a:t> by at </a:t>
            </a:r>
            <a:r>
              <a:rPr lang="en-US" b="true" sz="1657">
                <a:solidFill>
                  <a:srgbClr val="000000"/>
                </a:solidFill>
                <a:latin typeface="Code Pro Bold"/>
                <a:ea typeface="Code Pro Bold"/>
                <a:cs typeface="Code Pro Bold"/>
                <a:sym typeface="Code Pro Bold"/>
              </a:rPr>
              <a:t>least 20%.</a:t>
            </a:r>
          </a:p>
        </p:txBody>
      </p:sp>
      <p:sp>
        <p:nvSpPr>
          <p:cNvPr name="TextBox 35" id="35"/>
          <p:cNvSpPr txBox="true"/>
          <p:nvPr/>
        </p:nvSpPr>
        <p:spPr>
          <a:xfrm rot="0">
            <a:off x="1979289" y="7188042"/>
            <a:ext cx="7885524" cy="281762"/>
          </a:xfrm>
          <a:prstGeom prst="rect">
            <a:avLst/>
          </a:prstGeom>
        </p:spPr>
        <p:txBody>
          <a:bodyPr anchor="t" rtlCol="false" tIns="0" lIns="0" bIns="0" rIns="0">
            <a:spAutoFit/>
          </a:bodyPr>
          <a:lstStyle/>
          <a:p>
            <a:pPr algn="just">
              <a:lnSpc>
                <a:spcPts val="2319"/>
              </a:lnSpc>
            </a:pPr>
            <a:r>
              <a:rPr lang="en-US" b="true" sz="1657">
                <a:solidFill>
                  <a:srgbClr val="000000"/>
                </a:solidFill>
                <a:latin typeface="Code Pro Bold"/>
                <a:ea typeface="Code Pro Bold"/>
                <a:cs typeface="Code Pro Bold"/>
                <a:sym typeface="Code Pro Bold"/>
              </a:rPr>
              <a:t>Classify potentially default customers</a:t>
            </a:r>
            <a:r>
              <a:rPr lang="en-US" sz="1657">
                <a:solidFill>
                  <a:srgbClr val="000000"/>
                </a:solidFill>
                <a:latin typeface="Code Pro"/>
                <a:ea typeface="Code Pro"/>
                <a:cs typeface="Code Pro"/>
                <a:sym typeface="Code Pro"/>
              </a:rPr>
              <a:t> using </a:t>
            </a:r>
            <a:r>
              <a:rPr lang="en-US" b="true" sz="1657">
                <a:solidFill>
                  <a:srgbClr val="000000"/>
                </a:solidFill>
                <a:latin typeface="Code Pro Bold"/>
                <a:ea typeface="Code Pro Bold"/>
                <a:cs typeface="Code Pro Bold"/>
                <a:sym typeface="Code Pro Bold"/>
              </a:rPr>
              <a:t>machine learning.</a:t>
            </a:r>
          </a:p>
        </p:txBody>
      </p:sp>
      <p:grpSp>
        <p:nvGrpSpPr>
          <p:cNvPr name="Group 36" id="36"/>
          <p:cNvGrpSpPr/>
          <p:nvPr/>
        </p:nvGrpSpPr>
        <p:grpSpPr>
          <a:xfrm rot="0">
            <a:off x="1028700" y="7881919"/>
            <a:ext cx="8836114" cy="712509"/>
            <a:chOff x="0" y="0"/>
            <a:chExt cx="4137278" cy="333614"/>
          </a:xfrm>
        </p:grpSpPr>
        <p:sp>
          <p:nvSpPr>
            <p:cNvPr name="Freeform 37" id="37"/>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38" id="38"/>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39" id="39"/>
          <p:cNvGrpSpPr/>
          <p:nvPr/>
        </p:nvGrpSpPr>
        <p:grpSpPr>
          <a:xfrm rot="0">
            <a:off x="1028700" y="7767169"/>
            <a:ext cx="950589" cy="903908"/>
            <a:chOff x="0" y="0"/>
            <a:chExt cx="445089" cy="423231"/>
          </a:xfrm>
        </p:grpSpPr>
        <p:sp>
          <p:nvSpPr>
            <p:cNvPr name="Freeform 40" id="40"/>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41" id="41"/>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sp>
        <p:nvSpPr>
          <p:cNvPr name="TextBox 42" id="42"/>
          <p:cNvSpPr txBox="true"/>
          <p:nvPr/>
        </p:nvSpPr>
        <p:spPr>
          <a:xfrm rot="0">
            <a:off x="1288292" y="7819499"/>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4</a:t>
            </a:r>
          </a:p>
        </p:txBody>
      </p:sp>
      <p:sp>
        <p:nvSpPr>
          <p:cNvPr name="TextBox 43" id="43"/>
          <p:cNvSpPr txBox="true"/>
          <p:nvPr/>
        </p:nvSpPr>
        <p:spPr>
          <a:xfrm rot="0">
            <a:off x="2129127" y="8027306"/>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Business Metrics</a:t>
            </a:r>
          </a:p>
        </p:txBody>
      </p:sp>
      <p:sp>
        <p:nvSpPr>
          <p:cNvPr name="TextBox 44" id="44"/>
          <p:cNvSpPr txBox="true"/>
          <p:nvPr/>
        </p:nvSpPr>
        <p:spPr>
          <a:xfrm rot="0">
            <a:off x="1979289" y="8707298"/>
            <a:ext cx="7885524" cy="567512"/>
          </a:xfrm>
          <a:prstGeom prst="rect">
            <a:avLst/>
          </a:prstGeom>
        </p:spPr>
        <p:txBody>
          <a:bodyPr anchor="t" rtlCol="false" tIns="0" lIns="0" bIns="0" rIns="0">
            <a:spAutoFit/>
          </a:bodyPr>
          <a:lstStyle/>
          <a:p>
            <a:pPr algn="just">
              <a:lnSpc>
                <a:spcPts val="2319"/>
              </a:lnSpc>
            </a:pPr>
            <a:r>
              <a:rPr lang="en-US" sz="1657" b="true">
                <a:solidFill>
                  <a:srgbClr val="000000"/>
                </a:solidFill>
                <a:latin typeface="Code Pro Bold"/>
                <a:ea typeface="Code Pro Bold"/>
                <a:cs typeface="Code Pro Bold"/>
                <a:sym typeface="Code Pro Bold"/>
              </a:rPr>
              <a:t>The accuracy in forecasting </a:t>
            </a:r>
            <a:r>
              <a:rPr lang="en-US" sz="1657">
                <a:solidFill>
                  <a:srgbClr val="000000"/>
                </a:solidFill>
                <a:latin typeface="Code Pro"/>
                <a:ea typeface="Code Pro"/>
                <a:cs typeface="Code Pro"/>
                <a:sym typeface="Code Pro"/>
              </a:rPr>
              <a:t>whether a loan applicant or customer is likely to </a:t>
            </a:r>
            <a:r>
              <a:rPr lang="en-US" sz="1657" b="true">
                <a:solidFill>
                  <a:srgbClr val="000000"/>
                </a:solidFill>
                <a:latin typeface="Code Pro Bold"/>
                <a:ea typeface="Code Pro Bold"/>
                <a:cs typeface="Code Pro Bold"/>
                <a:sym typeface="Code Pro Bold"/>
              </a:rPr>
              <a:t>default on their credit payment</a:t>
            </a:r>
            <a:r>
              <a:rPr lang="en-US" sz="1657">
                <a:solidFill>
                  <a:srgbClr val="000000"/>
                </a:solidFill>
                <a:latin typeface="Code Pro"/>
                <a:ea typeface="Code Pro"/>
                <a:cs typeface="Code Pro"/>
                <a:sym typeface="Code Pro"/>
              </a:rPr>
              <a:t> or </a:t>
            </a:r>
            <a:r>
              <a:rPr lang="en-US" sz="1657" b="true">
                <a:solidFill>
                  <a:srgbClr val="000000"/>
                </a:solidFill>
                <a:latin typeface="Code Pro Bold"/>
                <a:ea typeface="Code Pro Bold"/>
                <a:cs typeface="Code Pro Bold"/>
                <a:sym typeface="Code Pro Bold"/>
              </a:rPr>
              <a:t>fulfill it as scheduled.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015705"/>
            <a:ext cx="13705967" cy="5548249"/>
          </a:xfrm>
          <a:prstGeom prst="rect">
            <a:avLst/>
          </a:prstGeom>
        </p:spPr>
        <p:txBody>
          <a:bodyPr anchor="t" rtlCol="false" tIns="0" lIns="0" bIns="0" rIns="0">
            <a:spAutoFit/>
          </a:bodyPr>
          <a:lstStyle/>
          <a:p>
            <a:pPr algn="ctr">
              <a:lnSpc>
                <a:spcPts val="4927"/>
              </a:lnSpc>
            </a:pPr>
            <a:r>
              <a:rPr lang="en-US" sz="3199">
                <a:solidFill>
                  <a:srgbClr val="000000"/>
                </a:solidFill>
                <a:latin typeface="Code Pro"/>
                <a:ea typeface="Code Pro"/>
                <a:cs typeface="Code Pro"/>
                <a:sym typeface="Code Pro"/>
              </a:rPr>
              <a:t>After understanding the background and purpose of the classification process, it is crucial to perform data exploration (EDA) to </a:t>
            </a:r>
            <a:r>
              <a:rPr lang="en-US" sz="3199" b="true">
                <a:solidFill>
                  <a:srgbClr val="FF9933"/>
                </a:solidFill>
                <a:latin typeface="Code Pro Bold"/>
                <a:ea typeface="Code Pro Bold"/>
                <a:cs typeface="Code Pro Bold"/>
                <a:sym typeface="Code Pro Bold"/>
              </a:rPr>
              <a:t>gain deeper insights. </a:t>
            </a:r>
          </a:p>
          <a:p>
            <a:pPr algn="ctr">
              <a:lnSpc>
                <a:spcPts val="4927"/>
              </a:lnSpc>
            </a:pPr>
          </a:p>
          <a:p>
            <a:pPr algn="ctr">
              <a:lnSpc>
                <a:spcPts val="4927"/>
              </a:lnSpc>
            </a:pPr>
            <a:r>
              <a:rPr lang="en-US" sz="3199">
                <a:solidFill>
                  <a:srgbClr val="000000"/>
                </a:solidFill>
                <a:latin typeface="Code Pro"/>
                <a:ea typeface="Code Pro"/>
                <a:cs typeface="Code Pro"/>
                <a:sym typeface="Code Pro"/>
              </a:rPr>
              <a:t>EDA helps in </a:t>
            </a:r>
            <a:r>
              <a:rPr lang="en-US" sz="3199" b="true">
                <a:solidFill>
                  <a:srgbClr val="014C84"/>
                </a:solidFill>
                <a:latin typeface="Code Pro Bold"/>
                <a:ea typeface="Code Pro Bold"/>
                <a:cs typeface="Code Pro Bold"/>
                <a:sym typeface="Code Pro Bold"/>
              </a:rPr>
              <a:t>recognizing important variables</a:t>
            </a:r>
            <a:r>
              <a:rPr lang="en-US" sz="3199">
                <a:solidFill>
                  <a:srgbClr val="000000"/>
                </a:solidFill>
                <a:latin typeface="Code Pro"/>
                <a:ea typeface="Code Pro"/>
                <a:cs typeface="Code Pro"/>
                <a:sym typeface="Code Pro"/>
              </a:rPr>
              <a:t>, </a:t>
            </a:r>
            <a:r>
              <a:rPr lang="en-US" sz="3199" b="true">
                <a:solidFill>
                  <a:srgbClr val="FF9933"/>
                </a:solidFill>
                <a:latin typeface="Code Pro Bold"/>
                <a:ea typeface="Code Pro Bold"/>
                <a:cs typeface="Code Pro Bold"/>
                <a:sym typeface="Code Pro Bold"/>
              </a:rPr>
              <a:t>discovering hidden patterns</a:t>
            </a:r>
            <a:r>
              <a:rPr lang="en-US" sz="3199">
                <a:solidFill>
                  <a:srgbClr val="000000"/>
                </a:solidFill>
                <a:latin typeface="Code Pro"/>
                <a:ea typeface="Code Pro"/>
                <a:cs typeface="Code Pro"/>
                <a:sym typeface="Code Pro"/>
              </a:rPr>
              <a:t>, and </a:t>
            </a:r>
            <a:r>
              <a:rPr lang="en-US" sz="3199" b="true">
                <a:solidFill>
                  <a:srgbClr val="014C84"/>
                </a:solidFill>
                <a:latin typeface="Code Pro Bold"/>
                <a:ea typeface="Code Pro Bold"/>
                <a:cs typeface="Code Pro Bold"/>
                <a:sym typeface="Code Pro Bold"/>
              </a:rPr>
              <a:t>detecting anomalies in the data</a:t>
            </a:r>
            <a:r>
              <a:rPr lang="en-US" sz="3199">
                <a:solidFill>
                  <a:srgbClr val="000000"/>
                </a:solidFill>
                <a:latin typeface="Code Pro"/>
                <a:ea typeface="Code Pro"/>
                <a:cs typeface="Code Pro"/>
                <a:sym typeface="Code Pro"/>
              </a:rPr>
              <a:t> that could potentially affect the performance of the classification model. This will </a:t>
            </a:r>
            <a:r>
              <a:rPr lang="en-US" sz="3199" b="true">
                <a:solidFill>
                  <a:srgbClr val="014C84"/>
                </a:solidFill>
                <a:latin typeface="Code Pro Bold"/>
                <a:ea typeface="Code Pro Bold"/>
                <a:cs typeface="Code Pro Bold"/>
                <a:sym typeface="Code Pro Bold"/>
              </a:rPr>
              <a:t>support the development of a more accurate </a:t>
            </a:r>
            <a:r>
              <a:rPr lang="en-US" sz="3199">
                <a:solidFill>
                  <a:srgbClr val="000000"/>
                </a:solidFill>
                <a:latin typeface="Code Pro"/>
                <a:ea typeface="Code Pro"/>
                <a:cs typeface="Code Pro"/>
                <a:sym typeface="Code Pro"/>
              </a:rPr>
              <a:t>and </a:t>
            </a:r>
            <a:r>
              <a:rPr lang="en-US" sz="3199" b="true">
                <a:solidFill>
                  <a:srgbClr val="FF9933"/>
                </a:solidFill>
                <a:latin typeface="Code Pro Bold"/>
                <a:ea typeface="Code Pro Bold"/>
                <a:cs typeface="Code Pro Bold"/>
                <a:sym typeface="Code Pro Bold"/>
              </a:rPr>
              <a:t>optimized model.</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33044" y="1547337"/>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4"/>
            <a:stretch>
              <a:fillRect l="0" t="-14550" r="0" b="-14550"/>
            </a:stretch>
          </a:blipFill>
        </p:spPr>
      </p:sp>
      <p:sp>
        <p:nvSpPr>
          <p:cNvPr name="TextBox 5" id="5"/>
          <p:cNvSpPr txBox="true"/>
          <p:nvPr/>
        </p:nvSpPr>
        <p:spPr>
          <a:xfrm rot="0">
            <a:off x="0" y="4643425"/>
            <a:ext cx="8098036" cy="1642596"/>
          </a:xfrm>
          <a:prstGeom prst="rect">
            <a:avLst/>
          </a:prstGeom>
        </p:spPr>
        <p:txBody>
          <a:bodyPr anchor="t" rtlCol="false" tIns="0" lIns="0" bIns="0" rIns="0">
            <a:spAutoFit/>
          </a:bodyPr>
          <a:lstStyle/>
          <a:p>
            <a:pPr algn="ctr">
              <a:lnSpc>
                <a:spcPts val="6489"/>
              </a:lnSpc>
            </a:pPr>
            <a:r>
              <a:rPr lang="en-US" b="true" sz="5499">
                <a:solidFill>
                  <a:srgbClr val="9BEEE9"/>
                </a:solidFill>
                <a:latin typeface="Code Pro Bold"/>
                <a:ea typeface="Code Pro Bold"/>
                <a:cs typeface="Code Pro Bold"/>
                <a:sym typeface="Code Pro Bold"/>
              </a:rPr>
              <a:t>Exploratory Data Analysis</a:t>
            </a:r>
          </a:p>
        </p:txBody>
      </p:sp>
      <p:sp>
        <p:nvSpPr>
          <p:cNvPr name="TextBox 6" id="6"/>
          <p:cNvSpPr txBox="true"/>
          <p:nvPr/>
        </p:nvSpPr>
        <p:spPr>
          <a:xfrm rot="0">
            <a:off x="3488447" y="6385504"/>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DAGrc63R0xQ</dc:identifier>
  <dcterms:modified xsi:type="dcterms:W3CDTF">2011-08-01T06:04:30Z</dcterms:modified>
  <cp:revision>1</cp:revision>
  <dc:title>Green and White Modern Agility in Business Presentation</dc:title>
</cp:coreProperties>
</file>